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6"/>
  </p:notesMasterIdLst>
  <p:sldIdLst>
    <p:sldId id="296" r:id="rId2"/>
    <p:sldId id="303" r:id="rId3"/>
    <p:sldId id="262" r:id="rId4"/>
    <p:sldId id="263" r:id="rId5"/>
    <p:sldId id="264" r:id="rId6"/>
    <p:sldId id="265" r:id="rId7"/>
    <p:sldId id="266" r:id="rId8"/>
    <p:sldId id="300" r:id="rId9"/>
    <p:sldId id="270" r:id="rId10"/>
    <p:sldId id="271" r:id="rId11"/>
    <p:sldId id="295" r:id="rId12"/>
    <p:sldId id="274" r:id="rId13"/>
    <p:sldId id="297" r:id="rId14"/>
    <p:sldId id="275" r:id="rId15"/>
    <p:sldId id="276" r:id="rId16"/>
    <p:sldId id="280" r:id="rId17"/>
    <p:sldId id="281" r:id="rId18"/>
    <p:sldId id="287" r:id="rId19"/>
    <p:sldId id="298" r:id="rId20"/>
    <p:sldId id="301" r:id="rId21"/>
    <p:sldId id="282" r:id="rId22"/>
    <p:sldId id="283" r:id="rId23"/>
    <p:sldId id="284" r:id="rId24"/>
    <p:sldId id="26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30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FFCC"/>
    <a:srgbClr val="00CC66"/>
    <a:srgbClr val="C709BE"/>
    <a:srgbClr val="003399"/>
    <a:srgbClr val="CCECFF"/>
    <a:srgbClr val="9999FF"/>
    <a:srgbClr val="0D5F22"/>
    <a:srgbClr val="008290"/>
    <a:srgbClr val="69AC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29" autoAdjust="0"/>
    <p:restoredTop sz="96057" autoAdjust="0"/>
  </p:normalViewPr>
  <p:slideViewPr>
    <p:cSldViewPr>
      <p:cViewPr varScale="1">
        <p:scale>
          <a:sx n="70" d="100"/>
          <a:sy n="7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perspective val="30"/>
    </c:view3D>
    <c:plotArea>
      <c:layout>
        <c:manualLayout>
          <c:layoutTarget val="inner"/>
          <c:xMode val="edge"/>
          <c:yMode val="edge"/>
          <c:x val="1.2322858903265571E-2"/>
          <c:y val="6.2305295950155831E-3"/>
          <c:w val="0.65470243206660228"/>
          <c:h val="0.93146417445482854"/>
        </c:manualLayout>
      </c:layout>
      <c:pie3DChart>
        <c:varyColors val="1"/>
        <c:ser>
          <c:idx val="0"/>
          <c:order val="0"/>
          <c:explosion val="25"/>
          <c:cat>
            <c:strRef>
              <c:f>Лист1!$B$12:$B$15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Лист1!$C$12:$C$15</c:f>
              <c:numCache>
                <c:formatCode>#,##0.00</c:formatCode>
                <c:ptCount val="4"/>
                <c:pt idx="0">
                  <c:v>8970</c:v>
                </c:pt>
                <c:pt idx="1">
                  <c:v>225.5</c:v>
                </c:pt>
                <c:pt idx="2">
                  <c:v>6658</c:v>
                </c:pt>
                <c:pt idx="3">
                  <c:v>13462.5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685874103537869"/>
          <c:y val="0.16496995121107244"/>
          <c:w val="0.30369290519147402"/>
          <c:h val="0.78947794029609353"/>
        </c:manualLayout>
      </c:layout>
      <c:txPr>
        <a:bodyPr/>
        <a:lstStyle/>
        <a:p>
          <a:pPr rtl="0">
            <a:defRPr sz="1800"/>
          </a:pPr>
          <a:endParaRPr lang="ru-RU"/>
        </a:p>
      </c:txPr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5113737435885563E-4"/>
          <c:y val="0.15901373748894213"/>
          <c:w val="0.62898771095666128"/>
          <c:h val="0.84098626251105801"/>
        </c:manualLayout>
      </c:layout>
      <c:doughnutChart>
        <c:varyColors val="1"/>
        <c:ser>
          <c:idx val="0"/>
          <c:order val="0"/>
          <c:cat>
            <c:strRef>
              <c:f>'[Диаграмма в Microsoft Office PowerPoint]Лист1'!$A$3:$A$12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внутреннего и муниципального долга</c:v>
                </c:pt>
              </c:strCache>
            </c:strRef>
          </c:cat>
          <c:val>
            <c:numRef>
              <c:f>'[Диаграмма в Microsoft Office PowerPoint]Лист1'!$B$3:$B$12</c:f>
              <c:numCache>
                <c:formatCode>General</c:formatCode>
                <c:ptCount val="10"/>
              </c:numCache>
            </c:numRef>
          </c:val>
          <c:bubble3D val="1"/>
        </c:ser>
        <c:ser>
          <c:idx val="1"/>
          <c:order val="1"/>
          <c:dLbls>
            <c:dLbl>
              <c:idx val="0"/>
              <c:layout>
                <c:manualLayout>
                  <c:x val="7.9572511999536216E-3"/>
                  <c:y val="-5.5928447700892954E-2"/>
                </c:manualLayout>
              </c:layout>
              <c:showLegendKey val="1"/>
              <c:showVal val="1"/>
              <c:separator>, </c:separator>
            </c:dLbl>
            <c:dLbl>
              <c:idx val="1"/>
              <c:layout>
                <c:manualLayout>
                  <c:x val="8.4679601513899319E-2"/>
                  <c:y val="7.9449330672106133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221700,00</a:t>
                    </a:r>
                    <a:endParaRPr lang="en-US" b="1" dirty="0"/>
                  </a:p>
                </c:rich>
              </c:tx>
              <c:showLegendKey val="1"/>
              <c:showVal val="1"/>
              <c:separator>, </c:separator>
            </c:dLbl>
            <c:dLbl>
              <c:idx val="2"/>
              <c:layout>
                <c:manualLayout>
                  <c:x val="6.5047490610635056E-2"/>
                  <c:y val="4.9599865476425482E-2"/>
                </c:manualLayout>
              </c:layout>
              <c:showLegendKey val="1"/>
              <c:showVal val="1"/>
              <c:separator>, </c:separator>
            </c:dLbl>
            <c:dLbl>
              <c:idx val="3"/>
              <c:layout>
                <c:manualLayout>
                  <c:x val="-4.1273038384014075E-2"/>
                  <c:y val="7.9976584279798799E-2"/>
                </c:manualLayout>
              </c:layout>
              <c:showLegendKey val="1"/>
              <c:showVal val="1"/>
              <c:separator>, </c:separator>
            </c:dLbl>
            <c:dLbl>
              <c:idx val="4"/>
              <c:layout>
                <c:manualLayout>
                  <c:x val="-8.7489268677630849E-2"/>
                  <c:y val="-1.7102413701893835E-2"/>
                </c:manualLayout>
              </c:layout>
              <c:showLegendKey val="1"/>
              <c:showVal val="1"/>
              <c:separator>, </c:separator>
            </c:dLbl>
            <c:dLbl>
              <c:idx val="5"/>
              <c:layout>
                <c:manualLayout>
                  <c:x val="-2.1596409564826492E-2"/>
                  <c:y val="-2.6695264554453601E-2"/>
                </c:manualLayout>
              </c:layout>
              <c:showLegendKey val="1"/>
              <c:showVal val="1"/>
              <c:separator>, </c:separator>
            </c:dLbl>
            <c:dLbl>
              <c:idx val="6"/>
              <c:layout>
                <c:manualLayout>
                  <c:x val="7.18232044198895E-2"/>
                  <c:y val="7.6375028330372352E-2"/>
                </c:manualLayout>
              </c:layout>
              <c:showLegendKey val="1"/>
              <c:showVal val="1"/>
              <c:separator>, </c:separator>
            </c:dLbl>
            <c:dLbl>
              <c:idx val="7"/>
              <c:layout>
                <c:manualLayout>
                  <c:x val="2.3941068139963197E-2"/>
                  <c:y val="6.12813370473538E-2"/>
                </c:manualLayout>
              </c:layout>
              <c:showLegendKey val="1"/>
              <c:showVal val="1"/>
              <c:separator>, </c:separator>
            </c:dLbl>
            <c:dLbl>
              <c:idx val="8"/>
              <c:layout>
                <c:manualLayout>
                  <c:x val="4.0515653775322284E-2"/>
                  <c:y val="-4.6425255338904375E-2"/>
                </c:manualLayout>
              </c:layout>
              <c:showLegendKey val="1"/>
              <c:showVal val="1"/>
              <c:separator>, </c:separator>
            </c:dLbl>
            <c:dLbl>
              <c:idx val="9"/>
              <c:layout>
                <c:manualLayout>
                  <c:x val="-9.0239410681399707E-2"/>
                  <c:y val="-3.3426183844011179E-2"/>
                </c:manualLayout>
              </c:layout>
              <c:showLegendKey val="1"/>
              <c:showVal val="1"/>
              <c:separator>, </c:separator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20" b="1" baseline="0"/>
                </a:pPr>
                <a:endParaRPr lang="ru-RU"/>
              </a:p>
            </c:txPr>
            <c:showLegendKey val="1"/>
            <c:showVal val="1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Office PowerPoint]Лист1'!$A$3:$A$12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внутреннего и муниципального долга</c:v>
                </c:pt>
              </c:strCache>
            </c:strRef>
          </c:cat>
          <c:val>
            <c:numRef>
              <c:f>'[Диаграмма в Microsoft Office PowerPoint]Лист1'!$C$3:$C$12</c:f>
              <c:numCache>
                <c:formatCode>#,##0.00</c:formatCode>
                <c:ptCount val="10"/>
                <c:pt idx="0">
                  <c:v>16844900</c:v>
                </c:pt>
                <c:pt idx="1">
                  <c:v>221700</c:v>
                </c:pt>
                <c:pt idx="2">
                  <c:v>105000</c:v>
                </c:pt>
                <c:pt idx="3">
                  <c:v>12050500</c:v>
                </c:pt>
                <c:pt idx="4">
                  <c:v>7254700</c:v>
                </c:pt>
                <c:pt idx="5">
                  <c:v>94000</c:v>
                </c:pt>
                <c:pt idx="6">
                  <c:v>14550000</c:v>
                </c:pt>
                <c:pt idx="7">
                  <c:v>105000</c:v>
                </c:pt>
                <c:pt idx="8">
                  <c:v>100000</c:v>
                </c:pt>
                <c:pt idx="9">
                  <c:v>5100</c:v>
                </c:pt>
              </c:numCache>
            </c:numRef>
          </c:val>
          <c:bubble3D val="1"/>
        </c:ser>
        <c:ser>
          <c:idx val="2"/>
          <c:order val="2"/>
          <c:cat>
            <c:strRef>
              <c:f>'[Диаграмма в Microsoft Office PowerPoint]Лист1'!$A$3:$A$12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внутреннего и муниципального долга</c:v>
                </c:pt>
              </c:strCache>
            </c:strRef>
          </c:cat>
          <c:val>
            <c:numRef>
              <c:f>'[Диаграмма в Microsoft Office PowerPoint]Лист1'!$D$3:$D$12</c:f>
              <c:numCache>
                <c:formatCode>General</c:formatCode>
                <c:ptCount val="10"/>
              </c:numCache>
            </c:numRef>
          </c:val>
          <c:bubble3D val="1"/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654512866854053"/>
          <c:y val="0.31156610298364557"/>
          <c:w val="0.31289931243430802"/>
          <c:h val="0.5811389175238898"/>
        </c:manualLayout>
      </c:layout>
      <c:txPr>
        <a:bodyPr/>
        <a:lstStyle/>
        <a:p>
          <a:pPr>
            <a:defRPr sz="1100" b="1" i="1" baseline="0"/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546277116162767E-2"/>
          <c:y val="0"/>
          <c:w val="0.47677319007565483"/>
          <c:h val="0.82110938290807223"/>
        </c:manualLayout>
      </c:layout>
      <c:pieChart>
        <c:varyColors val="1"/>
        <c:ser>
          <c:idx val="1"/>
          <c:order val="1"/>
          <c:tx>
            <c:strRef>
              <c:f>Лист1!$C$3</c:f>
              <c:strCache>
                <c:ptCount val="1"/>
                <c:pt idx="0">
                  <c:v>Сумма</c:v>
                </c:pt>
              </c:strCache>
            </c:strRef>
          </c:tx>
          <c:dPt>
            <c:idx val="0"/>
            <c:explosion val="32"/>
          </c:dPt>
          <c:cat>
            <c:strRef>
              <c:f>Лист1!$B$4:$B$5</c:f>
              <c:strCache>
                <c:ptCount val="2"/>
                <c:pt idx="0">
                  <c:v>Программные расходы, 49484,9тыс.  руб.</c:v>
                </c:pt>
                <c:pt idx="1">
                  <c:v>Непрограммные расходы, 1846 тыс. руб.</c:v>
                </c:pt>
              </c:strCache>
            </c:strRef>
          </c:cat>
          <c:val>
            <c:numRef>
              <c:f>Лист1!$C$4:$C$5</c:f>
              <c:numCache>
                <c:formatCode>General</c:formatCode>
                <c:ptCount val="2"/>
                <c:pt idx="0">
                  <c:v>49484.9</c:v>
                </c:pt>
                <c:pt idx="1">
                  <c:v>1846</c:v>
                </c:pt>
              </c:numCache>
            </c:numRef>
          </c:val>
        </c:ser>
        <c:ser>
          <c:idx val="2"/>
          <c:order val="2"/>
          <c:tx>
            <c:strRef>
              <c:f>Лист1!$C$3</c:f>
              <c:strCache>
                <c:ptCount val="1"/>
                <c:pt idx="0">
                  <c:v>Сумма</c:v>
                </c:pt>
              </c:strCache>
            </c:strRef>
          </c:tx>
          <c:cat>
            <c:strRef>
              <c:f>Лист1!$B$4:$B$5</c:f>
              <c:strCache>
                <c:ptCount val="2"/>
                <c:pt idx="0">
                  <c:v>Программные расходы, 49484,9тыс.  руб.</c:v>
                </c:pt>
                <c:pt idx="1">
                  <c:v>Непрограммные расходы, 1846 тыс. руб.</c:v>
                </c:pt>
              </c:strCache>
            </c:strRef>
          </c:cat>
          <c:val>
            <c:numRef>
              <c:f>Лист1!$C$4:$C$5</c:f>
              <c:numCache>
                <c:formatCode>General</c:formatCode>
                <c:ptCount val="2"/>
                <c:pt idx="0">
                  <c:v>49484.9</c:v>
                </c:pt>
                <c:pt idx="1">
                  <c:v>1846</c:v>
                </c:pt>
              </c:numCache>
            </c:numRef>
          </c:val>
        </c:ser>
        <c:ser>
          <c:idx val="0"/>
          <c:order val="0"/>
          <c:tx>
            <c:strRef>
              <c:f>Лист1!$C$3</c:f>
              <c:strCache>
                <c:ptCount val="1"/>
                <c:pt idx="0">
                  <c:v>Сумма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2124526505036579"/>
                  <c:y val="-3.886663951488822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123938079168679E-2"/>
                  <c:y val="-1.418593137455155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Лист1!$B$4:$B$5</c:f>
              <c:strCache>
                <c:ptCount val="2"/>
                <c:pt idx="0">
                  <c:v>Программные расходы, 49484,9тыс.  руб.</c:v>
                </c:pt>
                <c:pt idx="1">
                  <c:v>Непрограммные расходы, 1846 тыс. руб.</c:v>
                </c:pt>
              </c:strCache>
            </c:strRef>
          </c:cat>
          <c:val>
            <c:numRef>
              <c:f>Лист1!$C$4:$C$5</c:f>
              <c:numCache>
                <c:formatCode>General</c:formatCode>
                <c:ptCount val="2"/>
                <c:pt idx="0">
                  <c:v>49484.9</c:v>
                </c:pt>
                <c:pt idx="1">
                  <c:v>1846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4A4FA2-CB6B-469A-90C2-CE062A06C2DF}" type="doc">
      <dgm:prSet loTypeId="urn:microsoft.com/office/officeart/2005/8/layout/lProcess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425CEA4-E801-4D55-95BC-E01F82CE539A}">
      <dgm:prSet custT="1"/>
      <dgm:spPr>
        <a:solidFill>
          <a:srgbClr val="CCECFF"/>
        </a:solidFill>
      </dgm:spPr>
      <dgm:t>
        <a:bodyPr/>
        <a:lstStyle/>
        <a:p>
          <a:pPr rtl="0"/>
          <a:endParaRPr lang="ru-RU" sz="1400" dirty="0" smtClean="0"/>
        </a:p>
        <a:p>
          <a:pPr rtl="0"/>
          <a:endParaRPr lang="ru-RU" sz="1400" dirty="0" smtClean="0"/>
        </a:p>
        <a:p>
          <a:pPr rtl="0"/>
          <a:endParaRPr lang="ru-RU" sz="1400" dirty="0" smtClean="0"/>
        </a:p>
        <a:p>
          <a:pPr rtl="0"/>
          <a:endParaRPr lang="ru-RU" sz="2000" dirty="0" smtClean="0"/>
        </a:p>
        <a:p>
          <a:pPr rtl="0"/>
          <a:endParaRPr lang="ru-RU" sz="2000" dirty="0" smtClean="0"/>
        </a:p>
        <a:p>
          <a:pPr rtl="0"/>
          <a:r>
            <a:rPr lang="ru-RU" sz="2000" dirty="0" smtClean="0"/>
            <a:t>Доходы бюджета- поступающие в бюджет денежные средства, за исключением средств, являющихся источниками финансирования дефицита бюджета</a:t>
          </a:r>
          <a:endParaRPr lang="ru-RU" sz="2000" dirty="0"/>
        </a:p>
      </dgm:t>
    </dgm:pt>
    <dgm:pt modelId="{E59F108C-11C1-43FA-BAE4-40938ED64919}" type="parTrans" cxnId="{E3C273DA-2899-48F6-8471-92066D16321A}">
      <dgm:prSet/>
      <dgm:spPr/>
      <dgm:t>
        <a:bodyPr/>
        <a:lstStyle/>
        <a:p>
          <a:endParaRPr lang="ru-RU"/>
        </a:p>
      </dgm:t>
    </dgm:pt>
    <dgm:pt modelId="{466462FF-0CF7-45FA-9B77-E84FEFB919FA}" type="sibTrans" cxnId="{E3C273DA-2899-48F6-8471-92066D16321A}">
      <dgm:prSet/>
      <dgm:spPr/>
      <dgm:t>
        <a:bodyPr/>
        <a:lstStyle/>
        <a:p>
          <a:endParaRPr lang="ru-RU"/>
        </a:p>
      </dgm:t>
    </dgm:pt>
    <dgm:pt modelId="{F5D81A64-9E3B-41B4-9820-8E9400E432BF}">
      <dgm:prSet custT="1"/>
      <dgm:spPr>
        <a:solidFill>
          <a:srgbClr val="CCFFCC"/>
        </a:solidFill>
      </dgm:spPr>
      <dgm:t>
        <a:bodyPr/>
        <a:lstStyle/>
        <a:p>
          <a:pPr rtl="0"/>
          <a:endParaRPr lang="ru-RU" sz="1400" dirty="0" smtClean="0"/>
        </a:p>
        <a:p>
          <a:pPr rtl="0"/>
          <a:endParaRPr lang="ru-RU" sz="1400" dirty="0" smtClean="0"/>
        </a:p>
        <a:p>
          <a:pPr rtl="0"/>
          <a:endParaRPr lang="ru-RU" sz="2000" dirty="0" smtClean="0"/>
        </a:p>
        <a:p>
          <a:pPr rtl="0"/>
          <a:endParaRPr lang="ru-RU" sz="2000" dirty="0" smtClean="0"/>
        </a:p>
        <a:p>
          <a:pPr rtl="0"/>
          <a:r>
            <a:rPr lang="ru-RU" sz="2000" dirty="0" smtClean="0"/>
            <a:t> </a:t>
          </a:r>
        </a:p>
        <a:p>
          <a:pPr rtl="0"/>
          <a:endParaRPr lang="ru-RU" sz="2000" dirty="0" smtClean="0"/>
        </a:p>
        <a:p>
          <a:pPr rtl="0"/>
          <a:r>
            <a:rPr lang="ru-RU" sz="2000" dirty="0" smtClean="0"/>
            <a:t>Расходы бюджета – выплачиваемые из бюджета денежные средства, за исключением средств, являющихся источниками финансирования дефицита бюджета</a:t>
          </a:r>
          <a:r>
            <a:rPr lang="ru-RU" sz="1500" dirty="0" smtClean="0"/>
            <a:t/>
          </a:r>
          <a:br>
            <a:rPr lang="ru-RU" sz="1500" dirty="0" smtClean="0"/>
          </a:br>
          <a:endParaRPr lang="ru-RU" sz="1500" dirty="0"/>
        </a:p>
      </dgm:t>
    </dgm:pt>
    <dgm:pt modelId="{294D8A33-DD9B-417C-ABB5-D92F35D6A483}" type="parTrans" cxnId="{E65E8071-275B-4AB7-869F-134C5FE99F9B}">
      <dgm:prSet/>
      <dgm:spPr/>
      <dgm:t>
        <a:bodyPr/>
        <a:lstStyle/>
        <a:p>
          <a:endParaRPr lang="ru-RU"/>
        </a:p>
      </dgm:t>
    </dgm:pt>
    <dgm:pt modelId="{28696589-B71B-4272-AA55-E5C71B4DEED1}" type="sibTrans" cxnId="{E65E8071-275B-4AB7-869F-134C5FE99F9B}">
      <dgm:prSet/>
      <dgm:spPr/>
      <dgm:t>
        <a:bodyPr/>
        <a:lstStyle/>
        <a:p>
          <a:endParaRPr lang="ru-RU"/>
        </a:p>
      </dgm:t>
    </dgm:pt>
    <dgm:pt modelId="{997B947C-4C82-4075-A9E7-83A488483CC9}">
      <dgm:prSet custT="1"/>
      <dgm:spPr>
        <a:solidFill>
          <a:srgbClr val="0000FF"/>
        </a:solidFill>
      </dgm:spPr>
      <dgm:t>
        <a:bodyPr/>
        <a:lstStyle/>
        <a:p>
          <a:pPr algn="ctr"/>
          <a:r>
            <a:rPr lang="ru-RU" sz="2800" b="1" dirty="0" smtClean="0">
              <a:solidFill>
                <a:srgbClr val="FF0000"/>
              </a:solidFill>
            </a:rPr>
            <a:t>ДОХОДНАЯ ЧАСТЬ</a:t>
          </a:r>
          <a:endParaRPr lang="ru-RU" sz="2800" b="1" dirty="0">
            <a:solidFill>
              <a:srgbClr val="FF0000"/>
            </a:solidFill>
          </a:endParaRPr>
        </a:p>
      </dgm:t>
    </dgm:pt>
    <dgm:pt modelId="{8669BA0F-D329-4427-8A49-43555B64FBE5}" type="parTrans" cxnId="{992B5BF1-EBCF-4C90-9281-509285997EEF}">
      <dgm:prSet/>
      <dgm:spPr/>
      <dgm:t>
        <a:bodyPr/>
        <a:lstStyle/>
        <a:p>
          <a:endParaRPr lang="ru-RU"/>
        </a:p>
      </dgm:t>
    </dgm:pt>
    <dgm:pt modelId="{4C9FEFEF-3E6D-4C2A-ACAA-A8FE1D46BBFC}" type="sibTrans" cxnId="{992B5BF1-EBCF-4C90-9281-509285997EEF}">
      <dgm:prSet/>
      <dgm:spPr/>
      <dgm:t>
        <a:bodyPr/>
        <a:lstStyle/>
        <a:p>
          <a:endParaRPr lang="ru-RU"/>
        </a:p>
      </dgm:t>
    </dgm:pt>
    <dgm:pt modelId="{0FF32516-8F82-4573-BA5E-4DDD8D4E1751}">
      <dgm:prSet custT="1"/>
      <dgm:spPr>
        <a:solidFill>
          <a:srgbClr val="00CC66"/>
        </a:solidFill>
      </dgm:spPr>
      <dgm:t>
        <a:bodyPr/>
        <a:lstStyle/>
        <a:p>
          <a:pPr algn="ctr"/>
          <a:r>
            <a:rPr lang="ru-RU" sz="2800" b="1" dirty="0" smtClean="0">
              <a:solidFill>
                <a:srgbClr val="003399"/>
              </a:solidFill>
            </a:rPr>
            <a:t>РАСХОДНАЯ ЧАСТЬ</a:t>
          </a:r>
          <a:endParaRPr lang="ru-RU" sz="2800" b="1" dirty="0">
            <a:solidFill>
              <a:srgbClr val="003399"/>
            </a:solidFill>
          </a:endParaRPr>
        </a:p>
      </dgm:t>
    </dgm:pt>
    <dgm:pt modelId="{E702D946-54D7-486A-A79C-E13493F1D243}" type="parTrans" cxnId="{34770933-FC1C-48FE-B923-C2EBCAD46E11}">
      <dgm:prSet/>
      <dgm:spPr/>
      <dgm:t>
        <a:bodyPr/>
        <a:lstStyle/>
        <a:p>
          <a:endParaRPr lang="ru-RU"/>
        </a:p>
      </dgm:t>
    </dgm:pt>
    <dgm:pt modelId="{1C0DEE77-08A8-44D0-AE2C-653C486B2BFB}" type="sibTrans" cxnId="{34770933-FC1C-48FE-B923-C2EBCAD46E11}">
      <dgm:prSet/>
      <dgm:spPr/>
      <dgm:t>
        <a:bodyPr/>
        <a:lstStyle/>
        <a:p>
          <a:endParaRPr lang="ru-RU"/>
        </a:p>
      </dgm:t>
    </dgm:pt>
    <dgm:pt modelId="{0B1BF8C3-9840-4C10-B0B2-155A58738530}" type="pres">
      <dgm:prSet presAssocID="{874A4FA2-CB6B-469A-90C2-CE062A06C2D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77DB64-7050-4242-984F-029B3E39D9F2}" type="pres">
      <dgm:prSet presAssocID="{9425CEA4-E801-4D55-95BC-E01F82CE539A}" presName="compNode" presStyleCnt="0"/>
      <dgm:spPr/>
      <dgm:t>
        <a:bodyPr/>
        <a:lstStyle/>
        <a:p>
          <a:endParaRPr lang="ru-RU"/>
        </a:p>
      </dgm:t>
    </dgm:pt>
    <dgm:pt modelId="{6C36687D-342D-4499-B9BC-4BBCCD37B9C3}" type="pres">
      <dgm:prSet presAssocID="{9425CEA4-E801-4D55-95BC-E01F82CE539A}" presName="aNode" presStyleLbl="bgShp" presStyleIdx="0" presStyleCnt="2" custScaleY="100000" custLinFactNeighborX="1649" custLinFactNeighborY="-18571"/>
      <dgm:spPr/>
      <dgm:t>
        <a:bodyPr/>
        <a:lstStyle/>
        <a:p>
          <a:endParaRPr lang="ru-RU"/>
        </a:p>
      </dgm:t>
    </dgm:pt>
    <dgm:pt modelId="{46EEF5A1-3366-458D-9E38-523E941388D3}" type="pres">
      <dgm:prSet presAssocID="{9425CEA4-E801-4D55-95BC-E01F82CE539A}" presName="textNode" presStyleLbl="bgShp" presStyleIdx="0" presStyleCnt="2"/>
      <dgm:spPr/>
      <dgm:t>
        <a:bodyPr/>
        <a:lstStyle/>
        <a:p>
          <a:endParaRPr lang="ru-RU"/>
        </a:p>
      </dgm:t>
    </dgm:pt>
    <dgm:pt modelId="{E75607B9-E423-4D14-A94D-885E6BDC45B6}" type="pres">
      <dgm:prSet presAssocID="{9425CEA4-E801-4D55-95BC-E01F82CE539A}" presName="compChildNode" presStyleCnt="0"/>
      <dgm:spPr/>
      <dgm:t>
        <a:bodyPr/>
        <a:lstStyle/>
        <a:p>
          <a:endParaRPr lang="ru-RU"/>
        </a:p>
      </dgm:t>
    </dgm:pt>
    <dgm:pt modelId="{79DD7A3D-BE4A-437B-9DB3-4574A2181A62}" type="pres">
      <dgm:prSet presAssocID="{9425CEA4-E801-4D55-95BC-E01F82CE539A}" presName="theInnerList" presStyleCnt="0"/>
      <dgm:spPr/>
      <dgm:t>
        <a:bodyPr/>
        <a:lstStyle/>
        <a:p>
          <a:endParaRPr lang="ru-RU"/>
        </a:p>
      </dgm:t>
    </dgm:pt>
    <dgm:pt modelId="{EC86B3CF-35B8-47B7-8171-7056D858FB8A}" type="pres">
      <dgm:prSet presAssocID="{997B947C-4C82-4075-A9E7-83A488483CC9}" presName="childNode" presStyleLbl="node1" presStyleIdx="0" presStyleCnt="2" custScaleX="101586" custScaleY="42858" custLinFactNeighborX="2380" custLinFactNeighborY="23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A7A59-4B0E-4B49-84E0-FBB4E6CB1AF0}" type="pres">
      <dgm:prSet presAssocID="{9425CEA4-E801-4D55-95BC-E01F82CE539A}" presName="aSpace" presStyleCnt="0"/>
      <dgm:spPr/>
      <dgm:t>
        <a:bodyPr/>
        <a:lstStyle/>
        <a:p>
          <a:endParaRPr lang="ru-RU"/>
        </a:p>
      </dgm:t>
    </dgm:pt>
    <dgm:pt modelId="{E88EEB55-A462-49CE-8133-644A9F4A1F90}" type="pres">
      <dgm:prSet presAssocID="{F5D81A64-9E3B-41B4-9820-8E9400E432BF}" presName="compNode" presStyleCnt="0"/>
      <dgm:spPr/>
      <dgm:t>
        <a:bodyPr/>
        <a:lstStyle/>
        <a:p>
          <a:endParaRPr lang="ru-RU"/>
        </a:p>
      </dgm:t>
    </dgm:pt>
    <dgm:pt modelId="{5B04BB61-3751-4F68-B06B-696D22F750DC}" type="pres">
      <dgm:prSet presAssocID="{F5D81A64-9E3B-41B4-9820-8E9400E432BF}" presName="aNode" presStyleLbl="bgShp" presStyleIdx="1" presStyleCnt="2" custScaleY="100000" custLinFactNeighborX="2830" custLinFactNeighborY="-20000"/>
      <dgm:spPr/>
      <dgm:t>
        <a:bodyPr/>
        <a:lstStyle/>
        <a:p>
          <a:endParaRPr lang="ru-RU"/>
        </a:p>
      </dgm:t>
    </dgm:pt>
    <dgm:pt modelId="{7F619D67-73AD-4811-9542-349325A3AE31}" type="pres">
      <dgm:prSet presAssocID="{F5D81A64-9E3B-41B4-9820-8E9400E432BF}" presName="textNode" presStyleLbl="bgShp" presStyleIdx="1" presStyleCnt="2"/>
      <dgm:spPr/>
      <dgm:t>
        <a:bodyPr/>
        <a:lstStyle/>
        <a:p>
          <a:endParaRPr lang="ru-RU"/>
        </a:p>
      </dgm:t>
    </dgm:pt>
    <dgm:pt modelId="{B2AF014C-874F-4AFC-B0F7-9CDB0D714903}" type="pres">
      <dgm:prSet presAssocID="{F5D81A64-9E3B-41B4-9820-8E9400E432BF}" presName="compChildNode" presStyleCnt="0"/>
      <dgm:spPr/>
      <dgm:t>
        <a:bodyPr/>
        <a:lstStyle/>
        <a:p>
          <a:endParaRPr lang="ru-RU"/>
        </a:p>
      </dgm:t>
    </dgm:pt>
    <dgm:pt modelId="{B6FD3DED-A2F1-4B97-B3D5-861EA7BF653F}" type="pres">
      <dgm:prSet presAssocID="{F5D81A64-9E3B-41B4-9820-8E9400E432BF}" presName="theInnerList" presStyleCnt="0"/>
      <dgm:spPr/>
      <dgm:t>
        <a:bodyPr/>
        <a:lstStyle/>
        <a:p>
          <a:endParaRPr lang="ru-RU"/>
        </a:p>
      </dgm:t>
    </dgm:pt>
    <dgm:pt modelId="{08CB068D-DAA8-418C-B2BD-9FD425655623}" type="pres">
      <dgm:prSet presAssocID="{0FF32516-8F82-4573-BA5E-4DDD8D4E1751}" presName="childNode" presStyleLbl="node1" presStyleIdx="1" presStyleCnt="2" custScaleY="40659" custLinFactNeighborX="1993" custLinFactNeighborY="23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770933-FC1C-48FE-B923-C2EBCAD46E11}" srcId="{F5D81A64-9E3B-41B4-9820-8E9400E432BF}" destId="{0FF32516-8F82-4573-BA5E-4DDD8D4E1751}" srcOrd="0" destOrd="0" parTransId="{E702D946-54D7-486A-A79C-E13493F1D243}" sibTransId="{1C0DEE77-08A8-44D0-AE2C-653C486B2BFB}"/>
    <dgm:cxn modelId="{F17596CA-1DA1-4E20-8357-F1E74FD2D26D}" type="presOf" srcId="{9425CEA4-E801-4D55-95BC-E01F82CE539A}" destId="{6C36687D-342D-4499-B9BC-4BBCCD37B9C3}" srcOrd="0" destOrd="0" presId="urn:microsoft.com/office/officeart/2005/8/layout/lProcess2"/>
    <dgm:cxn modelId="{BE41E767-302B-4F32-842E-32545ED2FDD5}" type="presOf" srcId="{874A4FA2-CB6B-469A-90C2-CE062A06C2DF}" destId="{0B1BF8C3-9840-4C10-B0B2-155A58738530}" srcOrd="0" destOrd="0" presId="urn:microsoft.com/office/officeart/2005/8/layout/lProcess2"/>
    <dgm:cxn modelId="{5FA8161A-15D3-4335-809A-843981F68566}" type="presOf" srcId="{0FF32516-8F82-4573-BA5E-4DDD8D4E1751}" destId="{08CB068D-DAA8-418C-B2BD-9FD425655623}" srcOrd="0" destOrd="0" presId="urn:microsoft.com/office/officeart/2005/8/layout/lProcess2"/>
    <dgm:cxn modelId="{E65E8071-275B-4AB7-869F-134C5FE99F9B}" srcId="{874A4FA2-CB6B-469A-90C2-CE062A06C2DF}" destId="{F5D81A64-9E3B-41B4-9820-8E9400E432BF}" srcOrd="1" destOrd="0" parTransId="{294D8A33-DD9B-417C-ABB5-D92F35D6A483}" sibTransId="{28696589-B71B-4272-AA55-E5C71B4DEED1}"/>
    <dgm:cxn modelId="{3972D93B-9EE4-4794-8058-D9821A0FC632}" type="presOf" srcId="{997B947C-4C82-4075-A9E7-83A488483CC9}" destId="{EC86B3CF-35B8-47B7-8171-7056D858FB8A}" srcOrd="0" destOrd="0" presId="urn:microsoft.com/office/officeart/2005/8/layout/lProcess2"/>
    <dgm:cxn modelId="{4F9A0BB9-5F0B-4B41-9A5D-44160A499A62}" type="presOf" srcId="{9425CEA4-E801-4D55-95BC-E01F82CE539A}" destId="{46EEF5A1-3366-458D-9E38-523E941388D3}" srcOrd="1" destOrd="0" presId="urn:microsoft.com/office/officeart/2005/8/layout/lProcess2"/>
    <dgm:cxn modelId="{473F97E7-D776-4225-815B-5B799EA9114F}" type="presOf" srcId="{F5D81A64-9E3B-41B4-9820-8E9400E432BF}" destId="{5B04BB61-3751-4F68-B06B-696D22F750DC}" srcOrd="0" destOrd="0" presId="urn:microsoft.com/office/officeart/2005/8/layout/lProcess2"/>
    <dgm:cxn modelId="{992B5BF1-EBCF-4C90-9281-509285997EEF}" srcId="{9425CEA4-E801-4D55-95BC-E01F82CE539A}" destId="{997B947C-4C82-4075-A9E7-83A488483CC9}" srcOrd="0" destOrd="0" parTransId="{8669BA0F-D329-4427-8A49-43555B64FBE5}" sibTransId="{4C9FEFEF-3E6D-4C2A-ACAA-A8FE1D46BBFC}"/>
    <dgm:cxn modelId="{E3C273DA-2899-48F6-8471-92066D16321A}" srcId="{874A4FA2-CB6B-469A-90C2-CE062A06C2DF}" destId="{9425CEA4-E801-4D55-95BC-E01F82CE539A}" srcOrd="0" destOrd="0" parTransId="{E59F108C-11C1-43FA-BAE4-40938ED64919}" sibTransId="{466462FF-0CF7-45FA-9B77-E84FEFB919FA}"/>
    <dgm:cxn modelId="{3C6ADC1E-C789-4470-9796-03B9D83781C1}" type="presOf" srcId="{F5D81A64-9E3B-41B4-9820-8E9400E432BF}" destId="{7F619D67-73AD-4811-9542-349325A3AE31}" srcOrd="1" destOrd="0" presId="urn:microsoft.com/office/officeart/2005/8/layout/lProcess2"/>
    <dgm:cxn modelId="{38C27A2B-DA5A-4BB8-BB79-F1E8FBB267CF}" type="presParOf" srcId="{0B1BF8C3-9840-4C10-B0B2-155A58738530}" destId="{CC77DB64-7050-4242-984F-029B3E39D9F2}" srcOrd="0" destOrd="0" presId="urn:microsoft.com/office/officeart/2005/8/layout/lProcess2"/>
    <dgm:cxn modelId="{0B4B62E0-7F46-41BA-B443-22818232CDB9}" type="presParOf" srcId="{CC77DB64-7050-4242-984F-029B3E39D9F2}" destId="{6C36687D-342D-4499-B9BC-4BBCCD37B9C3}" srcOrd="0" destOrd="0" presId="urn:microsoft.com/office/officeart/2005/8/layout/lProcess2"/>
    <dgm:cxn modelId="{CA553FB3-EE2B-45C8-91E7-1E83F753C845}" type="presParOf" srcId="{CC77DB64-7050-4242-984F-029B3E39D9F2}" destId="{46EEF5A1-3366-458D-9E38-523E941388D3}" srcOrd="1" destOrd="0" presId="urn:microsoft.com/office/officeart/2005/8/layout/lProcess2"/>
    <dgm:cxn modelId="{CE9BF6F4-0E95-4CDC-A53A-DA276AF3767A}" type="presParOf" srcId="{CC77DB64-7050-4242-984F-029B3E39D9F2}" destId="{E75607B9-E423-4D14-A94D-885E6BDC45B6}" srcOrd="2" destOrd="0" presId="urn:microsoft.com/office/officeart/2005/8/layout/lProcess2"/>
    <dgm:cxn modelId="{36D187AC-C851-4987-BE51-AA1CDA4B5493}" type="presParOf" srcId="{E75607B9-E423-4D14-A94D-885E6BDC45B6}" destId="{79DD7A3D-BE4A-437B-9DB3-4574A2181A62}" srcOrd="0" destOrd="0" presId="urn:microsoft.com/office/officeart/2005/8/layout/lProcess2"/>
    <dgm:cxn modelId="{92A070DB-D598-4C3D-81B2-E9B3B9BDDFDD}" type="presParOf" srcId="{79DD7A3D-BE4A-437B-9DB3-4574A2181A62}" destId="{EC86B3CF-35B8-47B7-8171-7056D858FB8A}" srcOrd="0" destOrd="0" presId="urn:microsoft.com/office/officeart/2005/8/layout/lProcess2"/>
    <dgm:cxn modelId="{5EC8740D-C446-4674-9431-00581A834489}" type="presParOf" srcId="{0B1BF8C3-9840-4C10-B0B2-155A58738530}" destId="{EB7A7A59-4B0E-4B49-84E0-FBB4E6CB1AF0}" srcOrd="1" destOrd="0" presId="urn:microsoft.com/office/officeart/2005/8/layout/lProcess2"/>
    <dgm:cxn modelId="{6FC9D39F-822E-43D4-B7F4-5AF2C88B5646}" type="presParOf" srcId="{0B1BF8C3-9840-4C10-B0B2-155A58738530}" destId="{E88EEB55-A462-49CE-8133-644A9F4A1F90}" srcOrd="2" destOrd="0" presId="urn:microsoft.com/office/officeart/2005/8/layout/lProcess2"/>
    <dgm:cxn modelId="{58B8CADF-A544-4E4A-AA35-578A1149BE44}" type="presParOf" srcId="{E88EEB55-A462-49CE-8133-644A9F4A1F90}" destId="{5B04BB61-3751-4F68-B06B-696D22F750DC}" srcOrd="0" destOrd="0" presId="urn:microsoft.com/office/officeart/2005/8/layout/lProcess2"/>
    <dgm:cxn modelId="{5F63DD71-1D6E-4D9D-ADF6-0360486EA532}" type="presParOf" srcId="{E88EEB55-A462-49CE-8133-644A9F4A1F90}" destId="{7F619D67-73AD-4811-9542-349325A3AE31}" srcOrd="1" destOrd="0" presId="urn:microsoft.com/office/officeart/2005/8/layout/lProcess2"/>
    <dgm:cxn modelId="{4CCDC5DC-09E4-4A6D-AC35-24BD23EB50B6}" type="presParOf" srcId="{E88EEB55-A462-49CE-8133-644A9F4A1F90}" destId="{B2AF014C-874F-4AFC-B0F7-9CDB0D714903}" srcOrd="2" destOrd="0" presId="urn:microsoft.com/office/officeart/2005/8/layout/lProcess2"/>
    <dgm:cxn modelId="{D2DBC208-B3FE-411F-AAE6-D46A98C73FD5}" type="presParOf" srcId="{B2AF014C-874F-4AFC-B0F7-9CDB0D714903}" destId="{B6FD3DED-A2F1-4B97-B3D5-861EA7BF653F}" srcOrd="0" destOrd="0" presId="urn:microsoft.com/office/officeart/2005/8/layout/lProcess2"/>
    <dgm:cxn modelId="{FA963F91-A2E8-4786-89E0-64F1AD215411}" type="presParOf" srcId="{B6FD3DED-A2F1-4B97-B3D5-861EA7BF653F}" destId="{08CB068D-DAA8-418C-B2BD-9FD425655623}" srcOrd="0" destOrd="0" presId="urn:microsoft.com/office/officeart/2005/8/layout/lProcess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F6D18F-EEB4-4E08-9468-9EB4139BC63F}" type="doc">
      <dgm:prSet loTypeId="urn:microsoft.com/office/officeart/2005/8/layout/hProcess4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8678492-CD42-414B-A1EE-0588577C1605}">
      <dgm:prSet custT="1"/>
      <dgm:spPr/>
      <dgm:t>
        <a:bodyPr/>
        <a:lstStyle/>
        <a:p>
          <a:pPr rtl="0"/>
          <a:r>
            <a:rPr lang="ru-RU" sz="3600" dirty="0" smtClean="0">
              <a:solidFill>
                <a:schemeClr val="accent6"/>
              </a:solidFill>
            </a:rPr>
            <a:t>1</a:t>
          </a:r>
          <a:endParaRPr lang="ru-RU" sz="3600" dirty="0">
            <a:solidFill>
              <a:schemeClr val="accent6"/>
            </a:solidFill>
          </a:endParaRPr>
        </a:p>
      </dgm:t>
    </dgm:pt>
    <dgm:pt modelId="{675FAB29-CA7E-4519-AC98-B291240C8DFC}" type="parTrans" cxnId="{55EAD3B2-E2EC-4620-8A2E-2ACA3C970C88}">
      <dgm:prSet/>
      <dgm:spPr/>
      <dgm:t>
        <a:bodyPr/>
        <a:lstStyle/>
        <a:p>
          <a:endParaRPr lang="ru-RU"/>
        </a:p>
      </dgm:t>
    </dgm:pt>
    <dgm:pt modelId="{EA8871E8-A09D-4BEA-B5D3-EC9EBDAF5BE9}" type="sibTrans" cxnId="{55EAD3B2-E2EC-4620-8A2E-2ACA3C970C88}">
      <dgm:prSet/>
      <dgm:spPr/>
      <dgm:t>
        <a:bodyPr/>
        <a:lstStyle/>
        <a:p>
          <a:endParaRPr lang="ru-RU" dirty="0"/>
        </a:p>
      </dgm:t>
    </dgm:pt>
    <dgm:pt modelId="{B86AD604-086D-4BBC-A205-7E11BD24094E}">
      <dgm:prSet custT="1"/>
      <dgm:spPr/>
      <dgm:t>
        <a:bodyPr/>
        <a:lstStyle/>
        <a:p>
          <a:pPr rtl="0"/>
          <a:r>
            <a:rPr lang="ru-RU" sz="3600" dirty="0" smtClean="0">
              <a:solidFill>
                <a:srgbClr val="0000FF"/>
              </a:solidFill>
            </a:rPr>
            <a:t>2</a:t>
          </a:r>
          <a:endParaRPr lang="ru-RU" sz="3600" dirty="0">
            <a:solidFill>
              <a:srgbClr val="0000FF"/>
            </a:solidFill>
          </a:endParaRPr>
        </a:p>
      </dgm:t>
    </dgm:pt>
    <dgm:pt modelId="{11FA1C4B-1991-40E4-95C6-AA9EB3C46EA3}" type="parTrans" cxnId="{99851267-171A-498D-8363-D9743F534022}">
      <dgm:prSet/>
      <dgm:spPr/>
      <dgm:t>
        <a:bodyPr/>
        <a:lstStyle/>
        <a:p>
          <a:endParaRPr lang="ru-RU"/>
        </a:p>
      </dgm:t>
    </dgm:pt>
    <dgm:pt modelId="{402F34E7-CC7B-4539-9992-30BE2736E4D4}" type="sibTrans" cxnId="{99851267-171A-498D-8363-D9743F534022}">
      <dgm:prSet/>
      <dgm:spPr/>
      <dgm:t>
        <a:bodyPr/>
        <a:lstStyle/>
        <a:p>
          <a:endParaRPr lang="ru-RU" dirty="0"/>
        </a:p>
      </dgm:t>
    </dgm:pt>
    <dgm:pt modelId="{6BFDDF8F-4E6A-4F47-A0DF-3AC7FA909A4D}">
      <dgm:prSet custT="1"/>
      <dgm:spPr/>
      <dgm:t>
        <a:bodyPr/>
        <a:lstStyle/>
        <a:p>
          <a:pPr rtl="0"/>
          <a:r>
            <a:rPr lang="ru-RU" sz="3600" dirty="0" smtClean="0">
              <a:solidFill>
                <a:srgbClr val="7030A0"/>
              </a:solidFill>
            </a:rPr>
            <a:t>3</a:t>
          </a:r>
          <a:endParaRPr lang="ru-RU" sz="3600" dirty="0">
            <a:solidFill>
              <a:srgbClr val="7030A0"/>
            </a:solidFill>
          </a:endParaRPr>
        </a:p>
      </dgm:t>
    </dgm:pt>
    <dgm:pt modelId="{FECBF3EF-B024-499D-BC83-ED0661CA9E65}" type="parTrans" cxnId="{ED165A03-BEE4-4FF7-8897-57778450EE88}">
      <dgm:prSet/>
      <dgm:spPr/>
      <dgm:t>
        <a:bodyPr/>
        <a:lstStyle/>
        <a:p>
          <a:endParaRPr lang="ru-RU"/>
        </a:p>
      </dgm:t>
    </dgm:pt>
    <dgm:pt modelId="{66F0FB99-84B5-4F19-9C01-CFF61B0AC406}" type="sibTrans" cxnId="{ED165A03-BEE4-4FF7-8897-57778450EE88}">
      <dgm:prSet/>
      <dgm:spPr/>
      <dgm:t>
        <a:bodyPr/>
        <a:lstStyle/>
        <a:p>
          <a:endParaRPr lang="ru-RU" dirty="0"/>
        </a:p>
      </dgm:t>
    </dgm:pt>
    <dgm:pt modelId="{EC6A12F5-8A1B-4275-9475-C78E6F7218B2}">
      <dgm:prSet custT="1"/>
      <dgm:spPr/>
      <dgm:t>
        <a:bodyPr/>
        <a:lstStyle/>
        <a:p>
          <a:pPr rtl="0"/>
          <a:r>
            <a:rPr lang="ru-RU" sz="3600" dirty="0" smtClean="0">
              <a:solidFill>
                <a:schemeClr val="accent6">
                  <a:lumMod val="50000"/>
                </a:schemeClr>
              </a:solidFill>
            </a:rPr>
            <a:t>4</a:t>
          </a:r>
          <a:endParaRPr lang="ru-RU" sz="3600" dirty="0">
            <a:solidFill>
              <a:schemeClr val="accent6">
                <a:lumMod val="50000"/>
              </a:schemeClr>
            </a:solidFill>
          </a:endParaRPr>
        </a:p>
      </dgm:t>
    </dgm:pt>
    <dgm:pt modelId="{3AEE78B6-C534-4171-ABCE-C76E2BC018C6}" type="parTrans" cxnId="{AA1A3470-E5D5-4028-B632-97178404BB3D}">
      <dgm:prSet/>
      <dgm:spPr/>
      <dgm:t>
        <a:bodyPr/>
        <a:lstStyle/>
        <a:p>
          <a:endParaRPr lang="ru-RU"/>
        </a:p>
      </dgm:t>
    </dgm:pt>
    <dgm:pt modelId="{B303D7BF-9F27-4A61-9E7C-557F942BB053}" type="sibTrans" cxnId="{AA1A3470-E5D5-4028-B632-97178404BB3D}">
      <dgm:prSet/>
      <dgm:spPr/>
      <dgm:t>
        <a:bodyPr/>
        <a:lstStyle/>
        <a:p>
          <a:endParaRPr lang="ru-RU" dirty="0"/>
        </a:p>
      </dgm:t>
    </dgm:pt>
    <dgm:pt modelId="{DD65972A-56C6-4C74-8D44-E1B6CFAE7177}">
      <dgm:prSet/>
      <dgm:spPr/>
      <dgm:t>
        <a:bodyPr/>
        <a:lstStyle/>
        <a:p>
          <a:pPr rtl="0"/>
          <a:r>
            <a:rPr lang="ru-RU" dirty="0" smtClean="0">
              <a:solidFill>
                <a:srgbClr val="148219"/>
              </a:solidFill>
            </a:rPr>
            <a:t>5</a:t>
          </a:r>
          <a:endParaRPr lang="ru-RU" dirty="0">
            <a:solidFill>
              <a:srgbClr val="148219"/>
            </a:solidFill>
          </a:endParaRPr>
        </a:p>
      </dgm:t>
    </dgm:pt>
    <dgm:pt modelId="{E97F652E-417A-4293-BA1C-FE93D0671F28}" type="parTrans" cxnId="{4B00D766-973A-403F-9BD1-97D1E0CD5468}">
      <dgm:prSet/>
      <dgm:spPr/>
      <dgm:t>
        <a:bodyPr/>
        <a:lstStyle/>
        <a:p>
          <a:endParaRPr lang="ru-RU"/>
        </a:p>
      </dgm:t>
    </dgm:pt>
    <dgm:pt modelId="{9E19CEF8-50A9-49C0-843F-F4BFED6DF21E}" type="sibTrans" cxnId="{4B00D766-973A-403F-9BD1-97D1E0CD5468}">
      <dgm:prSet/>
      <dgm:spPr/>
      <dgm:t>
        <a:bodyPr/>
        <a:lstStyle/>
        <a:p>
          <a:endParaRPr lang="ru-RU"/>
        </a:p>
      </dgm:t>
    </dgm:pt>
    <dgm:pt modelId="{D1609B9D-2C15-410E-9AF7-54D489A9F958}">
      <dgm:prSet custT="1"/>
      <dgm:spPr/>
      <dgm:t>
        <a:bodyPr/>
        <a:lstStyle/>
        <a:p>
          <a:pPr algn="ctr"/>
          <a:r>
            <a:rPr lang="ru-RU" sz="1500" b="1" i="0" u="sng" dirty="0" smtClean="0">
              <a:solidFill>
                <a:schemeClr val="accent6"/>
              </a:solidFill>
            </a:rPr>
            <a:t>составление проекта бюджета</a:t>
          </a:r>
          <a:endParaRPr lang="ru-RU" sz="1500" b="1" u="sng" dirty="0">
            <a:solidFill>
              <a:schemeClr val="accent6"/>
            </a:solidFill>
          </a:endParaRPr>
        </a:p>
      </dgm:t>
    </dgm:pt>
    <dgm:pt modelId="{5DA86043-9BF4-4C68-AEF6-41A569069C36}" type="parTrans" cxnId="{D0B5A95E-8DA9-488D-9519-0CB2EF23F3AE}">
      <dgm:prSet/>
      <dgm:spPr/>
      <dgm:t>
        <a:bodyPr/>
        <a:lstStyle/>
        <a:p>
          <a:endParaRPr lang="ru-RU"/>
        </a:p>
      </dgm:t>
    </dgm:pt>
    <dgm:pt modelId="{1A315E19-9CCE-4005-AADA-8AFD1232158E}" type="sibTrans" cxnId="{D0B5A95E-8DA9-488D-9519-0CB2EF23F3AE}">
      <dgm:prSet/>
      <dgm:spPr/>
      <dgm:t>
        <a:bodyPr/>
        <a:lstStyle/>
        <a:p>
          <a:endParaRPr lang="ru-RU"/>
        </a:p>
      </dgm:t>
    </dgm:pt>
    <dgm:pt modelId="{282718B7-4879-43E7-9C40-589970019EDC}">
      <dgm:prSet custT="1"/>
      <dgm:spPr/>
      <dgm:t>
        <a:bodyPr/>
        <a:lstStyle/>
        <a:p>
          <a:pPr algn="ctr"/>
          <a:r>
            <a:rPr lang="ru-RU" sz="1500" b="1" i="0" u="sng" dirty="0" smtClean="0">
              <a:solidFill>
                <a:srgbClr val="0000FF"/>
              </a:solidFill>
            </a:rPr>
            <a:t>рассмотре-ние проекта бюджета</a:t>
          </a:r>
          <a:endParaRPr lang="ru-RU" sz="1500" b="1" u="sng" dirty="0">
            <a:solidFill>
              <a:srgbClr val="0000FF"/>
            </a:solidFill>
          </a:endParaRPr>
        </a:p>
      </dgm:t>
    </dgm:pt>
    <dgm:pt modelId="{E6723CB9-AD69-4C5F-B9ED-F3678C547454}" type="parTrans" cxnId="{4F46D78E-69E1-46A4-820F-BE3EA0993853}">
      <dgm:prSet/>
      <dgm:spPr/>
      <dgm:t>
        <a:bodyPr/>
        <a:lstStyle/>
        <a:p>
          <a:endParaRPr lang="ru-RU"/>
        </a:p>
      </dgm:t>
    </dgm:pt>
    <dgm:pt modelId="{55603BF2-C695-487C-A289-0C85FF90B313}" type="sibTrans" cxnId="{4F46D78E-69E1-46A4-820F-BE3EA0993853}">
      <dgm:prSet/>
      <dgm:spPr/>
      <dgm:t>
        <a:bodyPr/>
        <a:lstStyle/>
        <a:p>
          <a:endParaRPr lang="ru-RU"/>
        </a:p>
      </dgm:t>
    </dgm:pt>
    <dgm:pt modelId="{67102F4F-C302-4EA7-BEB7-DBC3DE4C1295}">
      <dgm:prSet custT="1"/>
      <dgm:spPr/>
      <dgm:t>
        <a:bodyPr/>
        <a:lstStyle/>
        <a:p>
          <a:pPr algn="ctr"/>
          <a:r>
            <a:rPr lang="ru-RU" sz="1500" b="1" i="0" u="sng" dirty="0" smtClean="0">
              <a:solidFill>
                <a:srgbClr val="7030A0"/>
              </a:solidFill>
            </a:rPr>
            <a:t>утвержде-ние бюджета</a:t>
          </a:r>
          <a:endParaRPr lang="ru-RU" sz="1500" b="1" u="sng" dirty="0">
            <a:solidFill>
              <a:srgbClr val="7030A0"/>
            </a:solidFill>
          </a:endParaRPr>
        </a:p>
      </dgm:t>
    </dgm:pt>
    <dgm:pt modelId="{DC712337-99C5-420F-A095-908A77C4A13D}" type="parTrans" cxnId="{EC1C89DC-3E47-43D0-9344-6006D621A93E}">
      <dgm:prSet/>
      <dgm:spPr/>
      <dgm:t>
        <a:bodyPr/>
        <a:lstStyle/>
        <a:p>
          <a:endParaRPr lang="ru-RU"/>
        </a:p>
      </dgm:t>
    </dgm:pt>
    <dgm:pt modelId="{C5AE7DD9-12CF-4E7C-B403-B49C1D28BECB}" type="sibTrans" cxnId="{EC1C89DC-3E47-43D0-9344-6006D621A93E}">
      <dgm:prSet/>
      <dgm:spPr/>
      <dgm:t>
        <a:bodyPr/>
        <a:lstStyle/>
        <a:p>
          <a:endParaRPr lang="ru-RU"/>
        </a:p>
      </dgm:t>
    </dgm:pt>
    <dgm:pt modelId="{D3E8C444-1BD8-48D9-9744-DEB4B5E4EFF3}">
      <dgm:prSet custT="1"/>
      <dgm:spPr/>
      <dgm:t>
        <a:bodyPr/>
        <a:lstStyle/>
        <a:p>
          <a:pPr algn="ctr"/>
          <a:r>
            <a:rPr lang="ru-RU" sz="1600" b="0" i="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500" b="1" i="0" u="sng" dirty="0" smtClean="0">
              <a:solidFill>
                <a:schemeClr val="accent6">
                  <a:lumMod val="50000"/>
                </a:schemeClr>
              </a:solidFill>
            </a:rPr>
            <a:t>исполне-ние бюджета</a:t>
          </a:r>
          <a:endParaRPr lang="ru-RU" sz="1500" b="1" u="sng" dirty="0">
            <a:solidFill>
              <a:schemeClr val="accent6">
                <a:lumMod val="50000"/>
              </a:schemeClr>
            </a:solidFill>
          </a:endParaRPr>
        </a:p>
      </dgm:t>
    </dgm:pt>
    <dgm:pt modelId="{891BE6F1-1B48-43C8-8951-85ECE0321FC9}" type="parTrans" cxnId="{B0C19BFC-F1DF-4E80-9810-21FC2297D423}">
      <dgm:prSet/>
      <dgm:spPr/>
      <dgm:t>
        <a:bodyPr/>
        <a:lstStyle/>
        <a:p>
          <a:endParaRPr lang="ru-RU"/>
        </a:p>
      </dgm:t>
    </dgm:pt>
    <dgm:pt modelId="{02D4B94B-F3CD-460B-8522-B410FDE73FFB}" type="sibTrans" cxnId="{B0C19BFC-F1DF-4E80-9810-21FC2297D423}">
      <dgm:prSet/>
      <dgm:spPr/>
      <dgm:t>
        <a:bodyPr/>
        <a:lstStyle/>
        <a:p>
          <a:endParaRPr lang="ru-RU"/>
        </a:p>
      </dgm:t>
    </dgm:pt>
    <dgm:pt modelId="{1FE43DEC-707C-487D-A31D-4A426BFE8C9F}">
      <dgm:prSet custT="1"/>
      <dgm:spPr/>
      <dgm:t>
        <a:bodyPr/>
        <a:lstStyle/>
        <a:p>
          <a:pPr algn="ctr"/>
          <a:r>
            <a:rPr lang="ru-RU" sz="1500" b="1" i="0" u="sng" dirty="0" smtClean="0">
              <a:solidFill>
                <a:srgbClr val="148219"/>
              </a:solidFill>
            </a:rPr>
            <a:t>Рассмотрениеутверждение отчета об исполнении бюджета</a:t>
          </a:r>
          <a:endParaRPr lang="ru-RU" sz="1500" b="1" u="sng" dirty="0">
            <a:solidFill>
              <a:srgbClr val="148219"/>
            </a:solidFill>
          </a:endParaRPr>
        </a:p>
      </dgm:t>
    </dgm:pt>
    <dgm:pt modelId="{60C388FA-E668-4CCC-AF93-179EB8D22C1D}" type="parTrans" cxnId="{0077D6DD-C914-405F-A483-2697454B93CD}">
      <dgm:prSet/>
      <dgm:spPr/>
      <dgm:t>
        <a:bodyPr/>
        <a:lstStyle/>
        <a:p>
          <a:endParaRPr lang="ru-RU"/>
        </a:p>
      </dgm:t>
    </dgm:pt>
    <dgm:pt modelId="{889B181E-57A7-407F-AE33-0E4C303555AF}" type="sibTrans" cxnId="{0077D6DD-C914-405F-A483-2697454B93CD}">
      <dgm:prSet/>
      <dgm:spPr/>
      <dgm:t>
        <a:bodyPr/>
        <a:lstStyle/>
        <a:p>
          <a:endParaRPr lang="ru-RU"/>
        </a:p>
      </dgm:t>
    </dgm:pt>
    <dgm:pt modelId="{EF063AC9-0F35-42A9-93BA-288200579F49}" type="pres">
      <dgm:prSet presAssocID="{E8F6D18F-EEB4-4E08-9468-9EB4139BC6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D4DF13-7F0E-4B08-A8E6-4CD183DF9B2F}" type="pres">
      <dgm:prSet presAssocID="{E8F6D18F-EEB4-4E08-9468-9EB4139BC63F}" presName="tSp" presStyleCnt="0"/>
      <dgm:spPr/>
    </dgm:pt>
    <dgm:pt modelId="{47F08F9B-47BA-4480-AF00-8CEB31B137A9}" type="pres">
      <dgm:prSet presAssocID="{E8F6D18F-EEB4-4E08-9468-9EB4139BC63F}" presName="bSp" presStyleCnt="0"/>
      <dgm:spPr/>
    </dgm:pt>
    <dgm:pt modelId="{75DC1AE8-5417-41FA-BEB3-238B4F9D7698}" type="pres">
      <dgm:prSet presAssocID="{E8F6D18F-EEB4-4E08-9468-9EB4139BC63F}" presName="process" presStyleCnt="0"/>
      <dgm:spPr/>
    </dgm:pt>
    <dgm:pt modelId="{0364E7C7-DD86-4A4B-A9ED-D2C9EA3B5F0E}" type="pres">
      <dgm:prSet presAssocID="{08678492-CD42-414B-A1EE-0588577C1605}" presName="composite1" presStyleCnt="0"/>
      <dgm:spPr/>
    </dgm:pt>
    <dgm:pt modelId="{79E24128-CD8C-4DF8-8CD7-FF17117AC698}" type="pres">
      <dgm:prSet presAssocID="{08678492-CD42-414B-A1EE-0588577C1605}" presName="dummyNode1" presStyleLbl="node1" presStyleIdx="0" presStyleCnt="5"/>
      <dgm:spPr/>
    </dgm:pt>
    <dgm:pt modelId="{427CCD9A-5FC7-4EFA-BC21-5A687A10A46A}" type="pres">
      <dgm:prSet presAssocID="{08678492-CD42-414B-A1EE-0588577C1605}" presName="childNode1" presStyleLbl="bgAcc1" presStyleIdx="0" presStyleCnt="5" custScaleX="169587" custScaleY="160201" custLinFactNeighborX="7106" custLinFactNeighborY="-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998900-C5AD-4035-935E-B37B9F57FEED}" type="pres">
      <dgm:prSet presAssocID="{08678492-CD42-414B-A1EE-0588577C1605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A7FFC-C86D-44A4-B7E6-1F3B0CBC750C}" type="pres">
      <dgm:prSet presAssocID="{08678492-CD42-414B-A1EE-0588577C1605}" presName="parentNode1" presStyleLbl="node1" presStyleIdx="0" presStyleCnt="5" custScaleX="77411" custLinFactNeighborX="13878" custLinFactNeighborY="447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A6CDD-0F9C-4A43-8866-CB3C50715DF2}" type="pres">
      <dgm:prSet presAssocID="{08678492-CD42-414B-A1EE-0588577C1605}" presName="connSite1" presStyleCnt="0"/>
      <dgm:spPr/>
    </dgm:pt>
    <dgm:pt modelId="{84C9FE58-9FEB-455C-901C-D3D9F18FA79F}" type="pres">
      <dgm:prSet presAssocID="{EA8871E8-A09D-4BEA-B5D3-EC9EBDAF5BE9}" presName="Name9" presStyleLbl="sibTrans2D1" presStyleIdx="0" presStyleCnt="4" custLinFactNeighborX="607" custLinFactNeighborY="8723"/>
      <dgm:spPr/>
      <dgm:t>
        <a:bodyPr/>
        <a:lstStyle/>
        <a:p>
          <a:endParaRPr lang="ru-RU"/>
        </a:p>
      </dgm:t>
    </dgm:pt>
    <dgm:pt modelId="{CC81981B-F8B3-46E8-99AF-30F06CCD0B88}" type="pres">
      <dgm:prSet presAssocID="{B86AD604-086D-4BBC-A205-7E11BD24094E}" presName="composite2" presStyleCnt="0"/>
      <dgm:spPr/>
    </dgm:pt>
    <dgm:pt modelId="{2DE65651-E5BC-498F-B4F9-86E43FD4DA5E}" type="pres">
      <dgm:prSet presAssocID="{B86AD604-086D-4BBC-A205-7E11BD24094E}" presName="dummyNode2" presStyleLbl="node1" presStyleIdx="0" presStyleCnt="5"/>
      <dgm:spPr/>
    </dgm:pt>
    <dgm:pt modelId="{E7E57626-286D-4CCF-9BBA-4961E8C8166F}" type="pres">
      <dgm:prSet presAssocID="{B86AD604-086D-4BBC-A205-7E11BD24094E}" presName="childNode2" presStyleLbl="bgAcc1" presStyleIdx="1" presStyleCnt="5" custScaleX="169350" custScaleY="162385" custLinFactNeighborX="-1728" custLinFactNeighborY="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09846-6FF8-4A8A-86FB-AC626E1AD5F2}" type="pres">
      <dgm:prSet presAssocID="{B86AD604-086D-4BBC-A205-7E11BD24094E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C8760-D213-4A34-8E29-EBF84479F930}" type="pres">
      <dgm:prSet presAssocID="{B86AD604-086D-4BBC-A205-7E11BD24094E}" presName="parentNode2" presStyleLbl="node1" presStyleIdx="1" presStyleCnt="5" custScaleX="77411" custLinFactNeighborX="13101" custLinFactNeighborY="-638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F6A8D-FF78-4A09-AE4F-D9111050819F}" type="pres">
      <dgm:prSet presAssocID="{B86AD604-086D-4BBC-A205-7E11BD24094E}" presName="connSite2" presStyleCnt="0"/>
      <dgm:spPr/>
    </dgm:pt>
    <dgm:pt modelId="{E6FC051A-FEF7-4D34-8796-C3E2555BC209}" type="pres">
      <dgm:prSet presAssocID="{402F34E7-CC7B-4539-9992-30BE2736E4D4}" presName="Name18" presStyleLbl="sibTrans2D1" presStyleIdx="1" presStyleCnt="4" custLinFactNeighborX="-2703" custLinFactNeighborY="-5143"/>
      <dgm:spPr/>
      <dgm:t>
        <a:bodyPr/>
        <a:lstStyle/>
        <a:p>
          <a:endParaRPr lang="ru-RU"/>
        </a:p>
      </dgm:t>
    </dgm:pt>
    <dgm:pt modelId="{22F23BBD-51EC-4E65-A40E-0C5FB4EB047B}" type="pres">
      <dgm:prSet presAssocID="{6BFDDF8F-4E6A-4F47-A0DF-3AC7FA909A4D}" presName="composite1" presStyleCnt="0"/>
      <dgm:spPr/>
    </dgm:pt>
    <dgm:pt modelId="{28C8A72E-A40B-41EB-B438-96DB5A95862A}" type="pres">
      <dgm:prSet presAssocID="{6BFDDF8F-4E6A-4F47-A0DF-3AC7FA909A4D}" presName="dummyNode1" presStyleLbl="node1" presStyleIdx="1" presStyleCnt="5"/>
      <dgm:spPr/>
    </dgm:pt>
    <dgm:pt modelId="{A94A95DA-FEB5-42AD-B79E-FD99309B6391}" type="pres">
      <dgm:prSet presAssocID="{6BFDDF8F-4E6A-4F47-A0DF-3AC7FA909A4D}" presName="childNode1" presStyleLbl="bgAcc1" presStyleIdx="2" presStyleCnt="5" custScaleX="162733" custScaleY="158700" custLinFactNeighborX="-5694" custLinFactNeighborY="2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88FED-BC51-4097-AC87-B7E847989659}" type="pres">
      <dgm:prSet presAssocID="{6BFDDF8F-4E6A-4F47-A0DF-3AC7FA909A4D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ADEACC-44E2-414F-9D6F-74DBBB0B26C7}" type="pres">
      <dgm:prSet presAssocID="{6BFDDF8F-4E6A-4F47-A0DF-3AC7FA909A4D}" presName="parentNode1" presStyleLbl="node1" presStyleIdx="2" presStyleCnt="5" custScaleX="75901" custLinFactNeighborX="2068" custLinFactNeighborY="526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A63EA6-CD8F-4956-9F88-F866D575F3BE}" type="pres">
      <dgm:prSet presAssocID="{6BFDDF8F-4E6A-4F47-A0DF-3AC7FA909A4D}" presName="connSite1" presStyleCnt="0"/>
      <dgm:spPr/>
    </dgm:pt>
    <dgm:pt modelId="{FC1DEA6D-4E8C-45D3-A1A0-5D8464BF7FAD}" type="pres">
      <dgm:prSet presAssocID="{66F0FB99-84B5-4F19-9C01-CFF61B0AC406}" presName="Name9" presStyleLbl="sibTrans2D1" presStyleIdx="2" presStyleCnt="4" custLinFactNeighborX="-6034" custLinFactNeighborY="6325"/>
      <dgm:spPr/>
      <dgm:t>
        <a:bodyPr/>
        <a:lstStyle/>
        <a:p>
          <a:endParaRPr lang="ru-RU"/>
        </a:p>
      </dgm:t>
    </dgm:pt>
    <dgm:pt modelId="{2FA7CB7D-FF3F-4FEF-BADF-AA22C2F42104}" type="pres">
      <dgm:prSet presAssocID="{EC6A12F5-8A1B-4275-9475-C78E6F7218B2}" presName="composite2" presStyleCnt="0"/>
      <dgm:spPr/>
    </dgm:pt>
    <dgm:pt modelId="{98308ACD-16C4-4D54-AE64-94840A49E9E7}" type="pres">
      <dgm:prSet presAssocID="{EC6A12F5-8A1B-4275-9475-C78E6F7218B2}" presName="dummyNode2" presStyleLbl="node1" presStyleIdx="2" presStyleCnt="5"/>
      <dgm:spPr/>
    </dgm:pt>
    <dgm:pt modelId="{3F2E211F-712B-406A-8857-BBA2CEEF0158}" type="pres">
      <dgm:prSet presAssocID="{EC6A12F5-8A1B-4275-9475-C78E6F7218B2}" presName="childNode2" presStyleLbl="bgAcc1" presStyleIdx="3" presStyleCnt="5" custScaleX="153882" custScaleY="159786" custLinFactNeighborX="-5054" custLinFactNeighborY="-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794A0-1ACC-4FD9-871A-11D22D55A36A}" type="pres">
      <dgm:prSet presAssocID="{EC6A12F5-8A1B-4275-9475-C78E6F7218B2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C2218-CF78-4A59-BF34-AE5288D5D2B1}" type="pres">
      <dgm:prSet presAssocID="{EC6A12F5-8A1B-4275-9475-C78E6F7218B2}" presName="parentNode2" presStyleLbl="node1" presStyleIdx="3" presStyleCnt="5" custScaleX="72248" custLinFactNeighborX="14293" custLinFactNeighborY="-802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08F68-BD26-42C2-9465-1E84D5C81159}" type="pres">
      <dgm:prSet presAssocID="{EC6A12F5-8A1B-4275-9475-C78E6F7218B2}" presName="connSite2" presStyleCnt="0"/>
      <dgm:spPr/>
    </dgm:pt>
    <dgm:pt modelId="{5E6DCC55-0C01-4E23-800B-CC0D721595DC}" type="pres">
      <dgm:prSet presAssocID="{B303D7BF-9F27-4A61-9E7C-557F942BB053}" presName="Name18" presStyleLbl="sibTrans2D1" presStyleIdx="3" presStyleCnt="4" custLinFactNeighborX="-5449" custLinFactNeighborY="-2556"/>
      <dgm:spPr/>
      <dgm:t>
        <a:bodyPr/>
        <a:lstStyle/>
        <a:p>
          <a:endParaRPr lang="ru-RU"/>
        </a:p>
      </dgm:t>
    </dgm:pt>
    <dgm:pt modelId="{57CB3679-00B4-4942-8047-81C9BFAFBC82}" type="pres">
      <dgm:prSet presAssocID="{DD65972A-56C6-4C74-8D44-E1B6CFAE7177}" presName="composite1" presStyleCnt="0"/>
      <dgm:spPr/>
    </dgm:pt>
    <dgm:pt modelId="{373424FA-DFB4-419E-91F2-156E66C94949}" type="pres">
      <dgm:prSet presAssocID="{DD65972A-56C6-4C74-8D44-E1B6CFAE7177}" presName="dummyNode1" presStyleLbl="node1" presStyleIdx="3" presStyleCnt="5"/>
      <dgm:spPr/>
    </dgm:pt>
    <dgm:pt modelId="{4E66B425-45B6-495D-B726-184D5D446330}" type="pres">
      <dgm:prSet presAssocID="{DD65972A-56C6-4C74-8D44-E1B6CFAE7177}" presName="childNode1" presStyleLbl="bgAcc1" presStyleIdx="4" presStyleCnt="5" custScaleX="176878" custScaleY="151698" custLinFactNeighborX="-4215" custLinFactNeighborY="-2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63DA3-2150-42E7-98C1-BA5C50601F58}" type="pres">
      <dgm:prSet presAssocID="{DD65972A-56C6-4C74-8D44-E1B6CFAE7177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6777A-76F2-452E-9867-57A26FC0BF6B}" type="pres">
      <dgm:prSet presAssocID="{DD65972A-56C6-4C74-8D44-E1B6CFAE7177}" presName="parentNode1" presStyleLbl="node1" presStyleIdx="4" presStyleCnt="5" custScaleX="75163" custLinFactNeighborX="19526" custLinFactNeighborY="849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A713B-0629-42AC-94D6-19987F35299A}" type="pres">
      <dgm:prSet presAssocID="{DD65972A-56C6-4C74-8D44-E1B6CFAE7177}" presName="connSite1" presStyleCnt="0"/>
      <dgm:spPr/>
    </dgm:pt>
  </dgm:ptLst>
  <dgm:cxnLst>
    <dgm:cxn modelId="{EC1C89DC-3E47-43D0-9344-6006D621A93E}" srcId="{6BFDDF8F-4E6A-4F47-A0DF-3AC7FA909A4D}" destId="{67102F4F-C302-4EA7-BEB7-DBC3DE4C1295}" srcOrd="0" destOrd="0" parTransId="{DC712337-99C5-420F-A095-908A77C4A13D}" sibTransId="{C5AE7DD9-12CF-4E7C-B403-B49C1D28BECB}"/>
    <dgm:cxn modelId="{EA626F09-60EC-42E4-AB0B-78DBE57B12CA}" type="presOf" srcId="{D1609B9D-2C15-410E-9AF7-54D489A9F958}" destId="{E6998900-C5AD-4035-935E-B37B9F57FEED}" srcOrd="1" destOrd="0" presId="urn:microsoft.com/office/officeart/2005/8/layout/hProcess4"/>
    <dgm:cxn modelId="{0077D6DD-C914-405F-A483-2697454B93CD}" srcId="{DD65972A-56C6-4C74-8D44-E1B6CFAE7177}" destId="{1FE43DEC-707C-487D-A31D-4A426BFE8C9F}" srcOrd="0" destOrd="0" parTransId="{60C388FA-E668-4CCC-AF93-179EB8D22C1D}" sibTransId="{889B181E-57A7-407F-AE33-0E4C303555AF}"/>
    <dgm:cxn modelId="{320A4123-EAD7-4956-9EAC-732227C593F7}" type="presOf" srcId="{282718B7-4879-43E7-9C40-589970019EDC}" destId="{E7E57626-286D-4CCF-9BBA-4961E8C8166F}" srcOrd="0" destOrd="0" presId="urn:microsoft.com/office/officeart/2005/8/layout/hProcess4"/>
    <dgm:cxn modelId="{4B00D766-973A-403F-9BD1-97D1E0CD5468}" srcId="{E8F6D18F-EEB4-4E08-9468-9EB4139BC63F}" destId="{DD65972A-56C6-4C74-8D44-E1B6CFAE7177}" srcOrd="4" destOrd="0" parTransId="{E97F652E-417A-4293-BA1C-FE93D0671F28}" sibTransId="{9E19CEF8-50A9-49C0-843F-F4BFED6DF21E}"/>
    <dgm:cxn modelId="{C29FA3A7-96CB-4BD9-8E0A-DC3FC01989FE}" type="presOf" srcId="{67102F4F-C302-4EA7-BEB7-DBC3DE4C1295}" destId="{A94A95DA-FEB5-42AD-B79E-FD99309B6391}" srcOrd="0" destOrd="0" presId="urn:microsoft.com/office/officeart/2005/8/layout/hProcess4"/>
    <dgm:cxn modelId="{D745EE07-DADF-4740-9E14-51E4CCEE397D}" type="presOf" srcId="{DD65972A-56C6-4C74-8D44-E1B6CFAE7177}" destId="{F006777A-76F2-452E-9867-57A26FC0BF6B}" srcOrd="0" destOrd="0" presId="urn:microsoft.com/office/officeart/2005/8/layout/hProcess4"/>
    <dgm:cxn modelId="{02164CB5-586D-4927-B912-5E44DF71DD03}" type="presOf" srcId="{EC6A12F5-8A1B-4275-9475-C78E6F7218B2}" destId="{92BC2218-CF78-4A59-BF34-AE5288D5D2B1}" srcOrd="0" destOrd="0" presId="urn:microsoft.com/office/officeart/2005/8/layout/hProcess4"/>
    <dgm:cxn modelId="{743DD476-F51F-44D5-8579-8FD5022B94EB}" type="presOf" srcId="{1FE43DEC-707C-487D-A31D-4A426BFE8C9F}" destId="{3F663DA3-2150-42E7-98C1-BA5C50601F58}" srcOrd="1" destOrd="0" presId="urn:microsoft.com/office/officeart/2005/8/layout/hProcess4"/>
    <dgm:cxn modelId="{3F95A180-6BC9-4963-8B50-E2C840424F26}" type="presOf" srcId="{1FE43DEC-707C-487D-A31D-4A426BFE8C9F}" destId="{4E66B425-45B6-495D-B726-184D5D446330}" srcOrd="0" destOrd="0" presId="urn:microsoft.com/office/officeart/2005/8/layout/hProcess4"/>
    <dgm:cxn modelId="{99851267-171A-498D-8363-D9743F534022}" srcId="{E8F6D18F-EEB4-4E08-9468-9EB4139BC63F}" destId="{B86AD604-086D-4BBC-A205-7E11BD24094E}" srcOrd="1" destOrd="0" parTransId="{11FA1C4B-1991-40E4-95C6-AA9EB3C46EA3}" sibTransId="{402F34E7-CC7B-4539-9992-30BE2736E4D4}"/>
    <dgm:cxn modelId="{ED165A03-BEE4-4FF7-8897-57778450EE88}" srcId="{E8F6D18F-EEB4-4E08-9468-9EB4139BC63F}" destId="{6BFDDF8F-4E6A-4F47-A0DF-3AC7FA909A4D}" srcOrd="2" destOrd="0" parTransId="{FECBF3EF-B024-499D-BC83-ED0661CA9E65}" sibTransId="{66F0FB99-84B5-4F19-9C01-CFF61B0AC406}"/>
    <dgm:cxn modelId="{F2E4E07A-6DA0-4C61-A826-0668D7E6084B}" type="presOf" srcId="{EA8871E8-A09D-4BEA-B5D3-EC9EBDAF5BE9}" destId="{84C9FE58-9FEB-455C-901C-D3D9F18FA79F}" srcOrd="0" destOrd="0" presId="urn:microsoft.com/office/officeart/2005/8/layout/hProcess4"/>
    <dgm:cxn modelId="{7DA2DF87-FB25-4E78-9730-96C60282CCE6}" type="presOf" srcId="{282718B7-4879-43E7-9C40-589970019EDC}" destId="{20709846-6FF8-4A8A-86FB-AC626E1AD5F2}" srcOrd="1" destOrd="0" presId="urn:microsoft.com/office/officeart/2005/8/layout/hProcess4"/>
    <dgm:cxn modelId="{D0B5A95E-8DA9-488D-9519-0CB2EF23F3AE}" srcId="{08678492-CD42-414B-A1EE-0588577C1605}" destId="{D1609B9D-2C15-410E-9AF7-54D489A9F958}" srcOrd="0" destOrd="0" parTransId="{5DA86043-9BF4-4C68-AEF6-41A569069C36}" sibTransId="{1A315E19-9CCE-4005-AADA-8AFD1232158E}"/>
    <dgm:cxn modelId="{55EAD3B2-E2EC-4620-8A2E-2ACA3C970C88}" srcId="{E8F6D18F-EEB4-4E08-9468-9EB4139BC63F}" destId="{08678492-CD42-414B-A1EE-0588577C1605}" srcOrd="0" destOrd="0" parTransId="{675FAB29-CA7E-4519-AC98-B291240C8DFC}" sibTransId="{EA8871E8-A09D-4BEA-B5D3-EC9EBDAF5BE9}"/>
    <dgm:cxn modelId="{8F4B7908-3AF9-4AAA-A5B3-9CEEDF641FB1}" type="presOf" srcId="{B303D7BF-9F27-4A61-9E7C-557F942BB053}" destId="{5E6DCC55-0C01-4E23-800B-CC0D721595DC}" srcOrd="0" destOrd="0" presId="urn:microsoft.com/office/officeart/2005/8/layout/hProcess4"/>
    <dgm:cxn modelId="{939A3C36-5AD7-45B5-B0D7-4A0D6AE847F8}" type="presOf" srcId="{D3E8C444-1BD8-48D9-9744-DEB4B5E4EFF3}" destId="{CD6794A0-1ACC-4FD9-871A-11D22D55A36A}" srcOrd="1" destOrd="0" presId="urn:microsoft.com/office/officeart/2005/8/layout/hProcess4"/>
    <dgm:cxn modelId="{563576BD-4335-4F15-80A6-935696DA72F4}" type="presOf" srcId="{402F34E7-CC7B-4539-9992-30BE2736E4D4}" destId="{E6FC051A-FEF7-4D34-8796-C3E2555BC209}" srcOrd="0" destOrd="0" presId="urn:microsoft.com/office/officeart/2005/8/layout/hProcess4"/>
    <dgm:cxn modelId="{CC84CEE3-0DEB-4D04-8697-4876717D8C82}" type="presOf" srcId="{08678492-CD42-414B-A1EE-0588577C1605}" destId="{C2FA7FFC-C86D-44A4-B7E6-1F3B0CBC750C}" srcOrd="0" destOrd="0" presId="urn:microsoft.com/office/officeart/2005/8/layout/hProcess4"/>
    <dgm:cxn modelId="{AA1A3470-E5D5-4028-B632-97178404BB3D}" srcId="{E8F6D18F-EEB4-4E08-9468-9EB4139BC63F}" destId="{EC6A12F5-8A1B-4275-9475-C78E6F7218B2}" srcOrd="3" destOrd="0" parTransId="{3AEE78B6-C534-4171-ABCE-C76E2BC018C6}" sibTransId="{B303D7BF-9F27-4A61-9E7C-557F942BB053}"/>
    <dgm:cxn modelId="{46259DF1-CEEF-491D-A831-4C69C4CE5224}" type="presOf" srcId="{E8F6D18F-EEB4-4E08-9468-9EB4139BC63F}" destId="{EF063AC9-0F35-42A9-93BA-288200579F49}" srcOrd="0" destOrd="0" presId="urn:microsoft.com/office/officeart/2005/8/layout/hProcess4"/>
    <dgm:cxn modelId="{B0C19BFC-F1DF-4E80-9810-21FC2297D423}" srcId="{EC6A12F5-8A1B-4275-9475-C78E6F7218B2}" destId="{D3E8C444-1BD8-48D9-9744-DEB4B5E4EFF3}" srcOrd="0" destOrd="0" parTransId="{891BE6F1-1B48-43C8-8951-85ECE0321FC9}" sibTransId="{02D4B94B-F3CD-460B-8522-B410FDE73FFB}"/>
    <dgm:cxn modelId="{4F46D78E-69E1-46A4-820F-BE3EA0993853}" srcId="{B86AD604-086D-4BBC-A205-7E11BD24094E}" destId="{282718B7-4879-43E7-9C40-589970019EDC}" srcOrd="0" destOrd="0" parTransId="{E6723CB9-AD69-4C5F-B9ED-F3678C547454}" sibTransId="{55603BF2-C695-487C-A289-0C85FF90B313}"/>
    <dgm:cxn modelId="{877965B5-CF7E-49A1-AAC2-1532440B9DCD}" type="presOf" srcId="{D1609B9D-2C15-410E-9AF7-54D489A9F958}" destId="{427CCD9A-5FC7-4EFA-BC21-5A687A10A46A}" srcOrd="0" destOrd="0" presId="urn:microsoft.com/office/officeart/2005/8/layout/hProcess4"/>
    <dgm:cxn modelId="{E98A066F-C44C-426B-BE44-59C258727BA9}" type="presOf" srcId="{B86AD604-086D-4BBC-A205-7E11BD24094E}" destId="{B49C8760-D213-4A34-8E29-EBF84479F930}" srcOrd="0" destOrd="0" presId="urn:microsoft.com/office/officeart/2005/8/layout/hProcess4"/>
    <dgm:cxn modelId="{1D377E76-6A29-43AC-9531-16E9229CE6C1}" type="presOf" srcId="{D3E8C444-1BD8-48D9-9744-DEB4B5E4EFF3}" destId="{3F2E211F-712B-406A-8857-BBA2CEEF0158}" srcOrd="0" destOrd="0" presId="urn:microsoft.com/office/officeart/2005/8/layout/hProcess4"/>
    <dgm:cxn modelId="{1CEBBCFC-8ADB-45A0-82C8-F7495E431428}" type="presOf" srcId="{67102F4F-C302-4EA7-BEB7-DBC3DE4C1295}" destId="{04F88FED-BC51-4097-AC87-B7E847989659}" srcOrd="1" destOrd="0" presId="urn:microsoft.com/office/officeart/2005/8/layout/hProcess4"/>
    <dgm:cxn modelId="{B6FA297B-84C4-4329-8427-DCDF9A35A366}" type="presOf" srcId="{6BFDDF8F-4E6A-4F47-A0DF-3AC7FA909A4D}" destId="{12ADEACC-44E2-414F-9D6F-74DBBB0B26C7}" srcOrd="0" destOrd="0" presId="urn:microsoft.com/office/officeart/2005/8/layout/hProcess4"/>
    <dgm:cxn modelId="{CDBDC2FA-53BC-4EA1-BF78-46A08442F4C6}" type="presOf" srcId="{66F0FB99-84B5-4F19-9C01-CFF61B0AC406}" destId="{FC1DEA6D-4E8C-45D3-A1A0-5D8464BF7FAD}" srcOrd="0" destOrd="0" presId="urn:microsoft.com/office/officeart/2005/8/layout/hProcess4"/>
    <dgm:cxn modelId="{2C0F5539-D248-4420-915C-E4BA9F27BEEB}" type="presParOf" srcId="{EF063AC9-0F35-42A9-93BA-288200579F49}" destId="{8BD4DF13-7F0E-4B08-A8E6-4CD183DF9B2F}" srcOrd="0" destOrd="0" presId="urn:microsoft.com/office/officeart/2005/8/layout/hProcess4"/>
    <dgm:cxn modelId="{5A7E0819-20D8-4A8E-A9D3-76C9C9CFF7CA}" type="presParOf" srcId="{EF063AC9-0F35-42A9-93BA-288200579F49}" destId="{47F08F9B-47BA-4480-AF00-8CEB31B137A9}" srcOrd="1" destOrd="0" presId="urn:microsoft.com/office/officeart/2005/8/layout/hProcess4"/>
    <dgm:cxn modelId="{184238CF-F79B-42CD-A5B0-6DAC196444A7}" type="presParOf" srcId="{EF063AC9-0F35-42A9-93BA-288200579F49}" destId="{75DC1AE8-5417-41FA-BEB3-238B4F9D7698}" srcOrd="2" destOrd="0" presId="urn:microsoft.com/office/officeart/2005/8/layout/hProcess4"/>
    <dgm:cxn modelId="{7E6079B9-30AA-4B43-87B9-F1DF6F730880}" type="presParOf" srcId="{75DC1AE8-5417-41FA-BEB3-238B4F9D7698}" destId="{0364E7C7-DD86-4A4B-A9ED-D2C9EA3B5F0E}" srcOrd="0" destOrd="0" presId="urn:microsoft.com/office/officeart/2005/8/layout/hProcess4"/>
    <dgm:cxn modelId="{75EDDA76-97BB-4A02-88EB-BC1E4CA6594E}" type="presParOf" srcId="{0364E7C7-DD86-4A4B-A9ED-D2C9EA3B5F0E}" destId="{79E24128-CD8C-4DF8-8CD7-FF17117AC698}" srcOrd="0" destOrd="0" presId="urn:microsoft.com/office/officeart/2005/8/layout/hProcess4"/>
    <dgm:cxn modelId="{BD88FA08-1BAA-4396-9D53-79BA56E12402}" type="presParOf" srcId="{0364E7C7-DD86-4A4B-A9ED-D2C9EA3B5F0E}" destId="{427CCD9A-5FC7-4EFA-BC21-5A687A10A46A}" srcOrd="1" destOrd="0" presId="urn:microsoft.com/office/officeart/2005/8/layout/hProcess4"/>
    <dgm:cxn modelId="{84BBC3FC-25CB-49B1-855D-FDDB2E44ED66}" type="presParOf" srcId="{0364E7C7-DD86-4A4B-A9ED-D2C9EA3B5F0E}" destId="{E6998900-C5AD-4035-935E-B37B9F57FEED}" srcOrd="2" destOrd="0" presId="urn:microsoft.com/office/officeart/2005/8/layout/hProcess4"/>
    <dgm:cxn modelId="{1F9D7A7C-69D3-469C-A6A4-41D4F358979F}" type="presParOf" srcId="{0364E7C7-DD86-4A4B-A9ED-D2C9EA3B5F0E}" destId="{C2FA7FFC-C86D-44A4-B7E6-1F3B0CBC750C}" srcOrd="3" destOrd="0" presId="urn:microsoft.com/office/officeart/2005/8/layout/hProcess4"/>
    <dgm:cxn modelId="{23117593-63BF-4699-87DA-3E367EC22C34}" type="presParOf" srcId="{0364E7C7-DD86-4A4B-A9ED-D2C9EA3B5F0E}" destId="{22DA6CDD-0F9C-4A43-8866-CB3C50715DF2}" srcOrd="4" destOrd="0" presId="urn:microsoft.com/office/officeart/2005/8/layout/hProcess4"/>
    <dgm:cxn modelId="{F5E66C8A-0E64-4327-95E8-F43C1DA5E2E1}" type="presParOf" srcId="{75DC1AE8-5417-41FA-BEB3-238B4F9D7698}" destId="{84C9FE58-9FEB-455C-901C-D3D9F18FA79F}" srcOrd="1" destOrd="0" presId="urn:microsoft.com/office/officeart/2005/8/layout/hProcess4"/>
    <dgm:cxn modelId="{25631A6C-CCCF-4F60-B635-92FF58447D08}" type="presParOf" srcId="{75DC1AE8-5417-41FA-BEB3-238B4F9D7698}" destId="{CC81981B-F8B3-46E8-99AF-30F06CCD0B88}" srcOrd="2" destOrd="0" presId="urn:microsoft.com/office/officeart/2005/8/layout/hProcess4"/>
    <dgm:cxn modelId="{E5BED10E-CF23-456E-A050-7A43CD29E5D3}" type="presParOf" srcId="{CC81981B-F8B3-46E8-99AF-30F06CCD0B88}" destId="{2DE65651-E5BC-498F-B4F9-86E43FD4DA5E}" srcOrd="0" destOrd="0" presId="urn:microsoft.com/office/officeart/2005/8/layout/hProcess4"/>
    <dgm:cxn modelId="{9F2742A6-7247-4BDE-BAE3-396605602475}" type="presParOf" srcId="{CC81981B-F8B3-46E8-99AF-30F06CCD0B88}" destId="{E7E57626-286D-4CCF-9BBA-4961E8C8166F}" srcOrd="1" destOrd="0" presId="urn:microsoft.com/office/officeart/2005/8/layout/hProcess4"/>
    <dgm:cxn modelId="{B1CC5341-9B31-428C-8EBD-99693F475F90}" type="presParOf" srcId="{CC81981B-F8B3-46E8-99AF-30F06CCD0B88}" destId="{20709846-6FF8-4A8A-86FB-AC626E1AD5F2}" srcOrd="2" destOrd="0" presId="urn:microsoft.com/office/officeart/2005/8/layout/hProcess4"/>
    <dgm:cxn modelId="{F45767D0-2124-4D37-A74B-748362524459}" type="presParOf" srcId="{CC81981B-F8B3-46E8-99AF-30F06CCD0B88}" destId="{B49C8760-D213-4A34-8E29-EBF84479F930}" srcOrd="3" destOrd="0" presId="urn:microsoft.com/office/officeart/2005/8/layout/hProcess4"/>
    <dgm:cxn modelId="{A84B3456-F78F-4979-97BF-A5EBCA298033}" type="presParOf" srcId="{CC81981B-F8B3-46E8-99AF-30F06CCD0B88}" destId="{D3DF6A8D-FF78-4A09-AE4F-D9111050819F}" srcOrd="4" destOrd="0" presId="urn:microsoft.com/office/officeart/2005/8/layout/hProcess4"/>
    <dgm:cxn modelId="{10E2E012-A7FA-4A5A-A5EB-44C8CAD9F36D}" type="presParOf" srcId="{75DC1AE8-5417-41FA-BEB3-238B4F9D7698}" destId="{E6FC051A-FEF7-4D34-8796-C3E2555BC209}" srcOrd="3" destOrd="0" presId="urn:microsoft.com/office/officeart/2005/8/layout/hProcess4"/>
    <dgm:cxn modelId="{DA2AB7F7-BE87-43E4-8350-7A8817829546}" type="presParOf" srcId="{75DC1AE8-5417-41FA-BEB3-238B4F9D7698}" destId="{22F23BBD-51EC-4E65-A40E-0C5FB4EB047B}" srcOrd="4" destOrd="0" presId="urn:microsoft.com/office/officeart/2005/8/layout/hProcess4"/>
    <dgm:cxn modelId="{A392358D-88D4-403C-915F-51C86DB32C4E}" type="presParOf" srcId="{22F23BBD-51EC-4E65-A40E-0C5FB4EB047B}" destId="{28C8A72E-A40B-41EB-B438-96DB5A95862A}" srcOrd="0" destOrd="0" presId="urn:microsoft.com/office/officeart/2005/8/layout/hProcess4"/>
    <dgm:cxn modelId="{FE533C2C-C30B-4EF7-986E-9ACA3C27365C}" type="presParOf" srcId="{22F23BBD-51EC-4E65-A40E-0C5FB4EB047B}" destId="{A94A95DA-FEB5-42AD-B79E-FD99309B6391}" srcOrd="1" destOrd="0" presId="urn:microsoft.com/office/officeart/2005/8/layout/hProcess4"/>
    <dgm:cxn modelId="{26467592-58CA-44F3-A14A-E06A274D3440}" type="presParOf" srcId="{22F23BBD-51EC-4E65-A40E-0C5FB4EB047B}" destId="{04F88FED-BC51-4097-AC87-B7E847989659}" srcOrd="2" destOrd="0" presId="urn:microsoft.com/office/officeart/2005/8/layout/hProcess4"/>
    <dgm:cxn modelId="{93765D60-35E3-4C73-A01F-89537A6779A6}" type="presParOf" srcId="{22F23BBD-51EC-4E65-A40E-0C5FB4EB047B}" destId="{12ADEACC-44E2-414F-9D6F-74DBBB0B26C7}" srcOrd="3" destOrd="0" presId="urn:microsoft.com/office/officeart/2005/8/layout/hProcess4"/>
    <dgm:cxn modelId="{31BFACEF-CB21-43A1-A45F-03C29A2E2726}" type="presParOf" srcId="{22F23BBD-51EC-4E65-A40E-0C5FB4EB047B}" destId="{74A63EA6-CD8F-4956-9F88-F866D575F3BE}" srcOrd="4" destOrd="0" presId="urn:microsoft.com/office/officeart/2005/8/layout/hProcess4"/>
    <dgm:cxn modelId="{83D8AC0E-F79C-4DEB-8597-017AF802F494}" type="presParOf" srcId="{75DC1AE8-5417-41FA-BEB3-238B4F9D7698}" destId="{FC1DEA6D-4E8C-45D3-A1A0-5D8464BF7FAD}" srcOrd="5" destOrd="0" presId="urn:microsoft.com/office/officeart/2005/8/layout/hProcess4"/>
    <dgm:cxn modelId="{5DA82A00-3A88-4DEB-90DF-64509ADE8379}" type="presParOf" srcId="{75DC1AE8-5417-41FA-BEB3-238B4F9D7698}" destId="{2FA7CB7D-FF3F-4FEF-BADF-AA22C2F42104}" srcOrd="6" destOrd="0" presId="urn:microsoft.com/office/officeart/2005/8/layout/hProcess4"/>
    <dgm:cxn modelId="{0D43F46D-00AE-43FE-B105-3D1717AFF1B1}" type="presParOf" srcId="{2FA7CB7D-FF3F-4FEF-BADF-AA22C2F42104}" destId="{98308ACD-16C4-4D54-AE64-94840A49E9E7}" srcOrd="0" destOrd="0" presId="urn:microsoft.com/office/officeart/2005/8/layout/hProcess4"/>
    <dgm:cxn modelId="{CA0F28F1-EB67-4D08-9735-A81BCEF56237}" type="presParOf" srcId="{2FA7CB7D-FF3F-4FEF-BADF-AA22C2F42104}" destId="{3F2E211F-712B-406A-8857-BBA2CEEF0158}" srcOrd="1" destOrd="0" presId="urn:microsoft.com/office/officeart/2005/8/layout/hProcess4"/>
    <dgm:cxn modelId="{C793691B-60EA-4EDE-A603-F017525722D7}" type="presParOf" srcId="{2FA7CB7D-FF3F-4FEF-BADF-AA22C2F42104}" destId="{CD6794A0-1ACC-4FD9-871A-11D22D55A36A}" srcOrd="2" destOrd="0" presId="urn:microsoft.com/office/officeart/2005/8/layout/hProcess4"/>
    <dgm:cxn modelId="{72ADCEF5-17F2-4AB9-9B21-D6F3F631FCC7}" type="presParOf" srcId="{2FA7CB7D-FF3F-4FEF-BADF-AA22C2F42104}" destId="{92BC2218-CF78-4A59-BF34-AE5288D5D2B1}" srcOrd="3" destOrd="0" presId="urn:microsoft.com/office/officeart/2005/8/layout/hProcess4"/>
    <dgm:cxn modelId="{4B48D307-17AD-4326-9BF9-A8BA5FD24279}" type="presParOf" srcId="{2FA7CB7D-FF3F-4FEF-BADF-AA22C2F42104}" destId="{C8B08F68-BD26-42C2-9465-1E84D5C81159}" srcOrd="4" destOrd="0" presId="urn:microsoft.com/office/officeart/2005/8/layout/hProcess4"/>
    <dgm:cxn modelId="{42DBB4E3-29BB-49F0-B614-4E501B162C93}" type="presParOf" srcId="{75DC1AE8-5417-41FA-BEB3-238B4F9D7698}" destId="{5E6DCC55-0C01-4E23-800B-CC0D721595DC}" srcOrd="7" destOrd="0" presId="urn:microsoft.com/office/officeart/2005/8/layout/hProcess4"/>
    <dgm:cxn modelId="{FB207C32-967D-43EF-A823-AFE15D66504C}" type="presParOf" srcId="{75DC1AE8-5417-41FA-BEB3-238B4F9D7698}" destId="{57CB3679-00B4-4942-8047-81C9BFAFBC82}" srcOrd="8" destOrd="0" presId="urn:microsoft.com/office/officeart/2005/8/layout/hProcess4"/>
    <dgm:cxn modelId="{023CA0FB-D16A-4198-AC64-1C6328572A3F}" type="presParOf" srcId="{57CB3679-00B4-4942-8047-81C9BFAFBC82}" destId="{373424FA-DFB4-419E-91F2-156E66C94949}" srcOrd="0" destOrd="0" presId="urn:microsoft.com/office/officeart/2005/8/layout/hProcess4"/>
    <dgm:cxn modelId="{8C27BB62-78D1-4586-80C8-C6FBC42F0B72}" type="presParOf" srcId="{57CB3679-00B4-4942-8047-81C9BFAFBC82}" destId="{4E66B425-45B6-495D-B726-184D5D446330}" srcOrd="1" destOrd="0" presId="urn:microsoft.com/office/officeart/2005/8/layout/hProcess4"/>
    <dgm:cxn modelId="{F9294B5A-BE34-45F5-9185-A2AB5BCA6DC6}" type="presParOf" srcId="{57CB3679-00B4-4942-8047-81C9BFAFBC82}" destId="{3F663DA3-2150-42E7-98C1-BA5C50601F58}" srcOrd="2" destOrd="0" presId="urn:microsoft.com/office/officeart/2005/8/layout/hProcess4"/>
    <dgm:cxn modelId="{0BC663EE-6C5B-4A36-805A-A939145DB2BE}" type="presParOf" srcId="{57CB3679-00B4-4942-8047-81C9BFAFBC82}" destId="{F006777A-76F2-452E-9867-57A26FC0BF6B}" srcOrd="3" destOrd="0" presId="urn:microsoft.com/office/officeart/2005/8/layout/hProcess4"/>
    <dgm:cxn modelId="{8D47720C-6EA7-436D-B057-25D20A2479FD}" type="presParOf" srcId="{57CB3679-00B4-4942-8047-81C9BFAFBC82}" destId="{3EFA713B-0629-42AC-94D6-19987F35299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74DF1-8DDA-4C1D-A145-DAC15D7A225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80E4FC-DF7D-44F9-AC0B-172A21B7C518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0000FF"/>
              </a:solidFill>
            </a:rPr>
            <a:t>Гражданин как налогоплательщик </a:t>
          </a:r>
          <a:endParaRPr lang="ru-RU" sz="1600" dirty="0">
            <a:solidFill>
              <a:srgbClr val="0000FF"/>
            </a:solidFill>
          </a:endParaRPr>
        </a:p>
      </dgm:t>
    </dgm:pt>
    <dgm:pt modelId="{0084A950-07AA-4556-BC02-16C799E2B7C3}" type="parTrans" cxnId="{E790317F-2D6A-4C32-988A-C330F4BDE5AF}">
      <dgm:prSet/>
      <dgm:spPr/>
      <dgm:t>
        <a:bodyPr/>
        <a:lstStyle/>
        <a:p>
          <a:endParaRPr lang="ru-RU"/>
        </a:p>
      </dgm:t>
    </dgm:pt>
    <dgm:pt modelId="{C5399F5C-9217-4AA0-AA78-00021B3598E7}" type="sibTrans" cxnId="{E790317F-2D6A-4C32-988A-C330F4BDE5AF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5F100E41-6785-4151-8D19-6CA143E2F7C4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FFFF00"/>
              </a:solidFill>
            </a:rPr>
            <a:t>помогает формировать доходы бюджета</a:t>
          </a:r>
          <a:endParaRPr lang="ru-RU" sz="1600" dirty="0">
            <a:solidFill>
              <a:srgbClr val="FFFF00"/>
            </a:solidFill>
          </a:endParaRPr>
        </a:p>
      </dgm:t>
    </dgm:pt>
    <dgm:pt modelId="{B485AB85-649D-4F55-B6CE-9E20C83EF36C}" type="parTrans" cxnId="{824FFE2A-4FEC-427A-AC56-FAB5BCFC400C}">
      <dgm:prSet/>
      <dgm:spPr/>
      <dgm:t>
        <a:bodyPr/>
        <a:lstStyle/>
        <a:p>
          <a:endParaRPr lang="ru-RU"/>
        </a:p>
      </dgm:t>
    </dgm:pt>
    <dgm:pt modelId="{47CB9D8A-E473-4E6F-BF1F-6172C7477B5A}" type="sibTrans" cxnId="{824FFE2A-4FEC-427A-AC56-FAB5BCFC400C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3288D712-ED1E-467F-8AFA-B292CD05BF40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33CC33"/>
              </a:solidFill>
            </a:rPr>
            <a:t>Гражданин как получатель социальных гарантий</a:t>
          </a:r>
          <a:endParaRPr lang="ru-RU" sz="1600" dirty="0">
            <a:solidFill>
              <a:srgbClr val="33CC33"/>
            </a:solidFill>
          </a:endParaRPr>
        </a:p>
      </dgm:t>
    </dgm:pt>
    <dgm:pt modelId="{315ACCCC-CAF1-4D23-AFC6-68495146AA27}" type="parTrans" cxnId="{4C04D39C-FC82-4B09-9FB6-6AEE38B5ED56}">
      <dgm:prSet/>
      <dgm:spPr/>
      <dgm:t>
        <a:bodyPr/>
        <a:lstStyle/>
        <a:p>
          <a:endParaRPr lang="ru-RU"/>
        </a:p>
      </dgm:t>
    </dgm:pt>
    <dgm:pt modelId="{55168A46-D52E-4A7A-B333-3BEB2AEA9F9E}" type="sibTrans" cxnId="{4C04D39C-FC82-4B09-9FB6-6AEE38B5ED56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93690736-B6D7-44DF-A4DE-1C099ABDE549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7030A0"/>
              </a:solidFill>
            </a:rPr>
            <a:t>Получает социальные гарантии – расходная часть бюджета (молодежная политика, культура, социальная политика и др. направления социальных гарантий населению)</a:t>
          </a:r>
          <a:endParaRPr lang="ru-RU" sz="1600" dirty="0">
            <a:solidFill>
              <a:srgbClr val="7030A0"/>
            </a:solidFill>
          </a:endParaRPr>
        </a:p>
      </dgm:t>
    </dgm:pt>
    <dgm:pt modelId="{4F02BF3B-E77A-46C0-82DB-14CB4994B7D6}" type="parTrans" cxnId="{FF9BC07E-84C5-464F-82F1-9E64D46DCC5B}">
      <dgm:prSet/>
      <dgm:spPr/>
      <dgm:t>
        <a:bodyPr/>
        <a:lstStyle/>
        <a:p>
          <a:endParaRPr lang="ru-RU"/>
        </a:p>
      </dgm:t>
    </dgm:pt>
    <dgm:pt modelId="{84864A09-05E5-437D-B2C7-4D380750F630}" type="sibTrans" cxnId="{FF9BC07E-84C5-464F-82F1-9E64D46DCC5B}">
      <dgm:prSet/>
      <dgm:spPr/>
      <dgm:t>
        <a:bodyPr/>
        <a:lstStyle/>
        <a:p>
          <a:endParaRPr lang="ru-RU"/>
        </a:p>
      </dgm:t>
    </dgm:pt>
    <dgm:pt modelId="{4E536F6D-5A81-49AF-B3A6-EF75EFDB9E04}" type="pres">
      <dgm:prSet presAssocID="{0F574DF1-8DDA-4C1D-A145-DAC15D7A22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679B91-8869-4D83-82AC-770237CFA8D3}" type="pres">
      <dgm:prSet presAssocID="{9780E4FC-DF7D-44F9-AC0B-172A21B7C518}" presName="node" presStyleLbl="node1" presStyleIdx="0" presStyleCnt="4" custScaleX="1536223" custScaleY="30362" custLinFactX="68497" custLinFactNeighborX="100000" custLinFactNeighborY="-62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DB6A4-DCE4-4D78-905D-DD42086865F0}" type="pres">
      <dgm:prSet presAssocID="{C5399F5C-9217-4AA0-AA78-00021B3598E7}" presName="sibTrans" presStyleLbl="sibTrans2D1" presStyleIdx="0" presStyleCnt="3" custScaleY="2000000"/>
      <dgm:spPr/>
      <dgm:t>
        <a:bodyPr/>
        <a:lstStyle/>
        <a:p>
          <a:endParaRPr lang="ru-RU"/>
        </a:p>
      </dgm:t>
    </dgm:pt>
    <dgm:pt modelId="{F06A584D-45E8-4557-A3C5-9D2E469CAA97}" type="pres">
      <dgm:prSet presAssocID="{C5399F5C-9217-4AA0-AA78-00021B3598E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301C390-DC73-42C0-BC80-DD58392660F5}" type="pres">
      <dgm:prSet presAssocID="{5F100E41-6785-4151-8D19-6CA143E2F7C4}" presName="node" presStyleLbl="node1" presStyleIdx="1" presStyleCnt="4" custScaleX="1905949" custScaleY="35310" custLinFactX="1487769" custLinFactNeighborX="1500000" custLinFactNeighborY="-67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FB5F08-F01D-4C95-98A9-7829B617BA4C}" type="pres">
      <dgm:prSet presAssocID="{47CB9D8A-E473-4E6F-BF1F-6172C7477B5A}" presName="sibTrans" presStyleLbl="sibTrans2D1" presStyleIdx="1" presStyleCnt="3" custScaleX="45707" custScaleY="2000000" custLinFactY="16089" custLinFactNeighborX="302" custLinFactNeighborY="100000"/>
      <dgm:spPr/>
      <dgm:t>
        <a:bodyPr/>
        <a:lstStyle/>
        <a:p>
          <a:endParaRPr lang="ru-RU"/>
        </a:p>
      </dgm:t>
    </dgm:pt>
    <dgm:pt modelId="{6B5DF263-8773-42AB-AD1B-7F1BEE0AE599}" type="pres">
      <dgm:prSet presAssocID="{47CB9D8A-E473-4E6F-BF1F-6172C7477B5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F97A25D-A0C0-421F-889A-D615F01C8A47}" type="pres">
      <dgm:prSet presAssocID="{3288D712-ED1E-467F-8AFA-B292CD05BF40}" presName="node" presStyleLbl="node1" presStyleIdx="2" presStyleCnt="4" custScaleX="1394091" custScaleY="80655" custLinFactX="-2176651" custLinFactNeighborX="-2200000" custLinFactNeighborY="40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B841F-2CED-451D-975B-A1666F4D5F57}" type="pres">
      <dgm:prSet presAssocID="{55168A46-D52E-4A7A-B333-3BEB2AEA9F9E}" presName="sibTrans" presStyleLbl="sibTrans2D1" presStyleIdx="2" presStyleCnt="3" custScaleX="118312" custScaleY="2000000" custLinFactY="500000" custLinFactNeighborX="18047" custLinFactNeighborY="549276"/>
      <dgm:spPr/>
      <dgm:t>
        <a:bodyPr/>
        <a:lstStyle/>
        <a:p>
          <a:endParaRPr lang="ru-RU"/>
        </a:p>
      </dgm:t>
    </dgm:pt>
    <dgm:pt modelId="{7AB4D810-358E-4860-8132-D01F8E100B51}" type="pres">
      <dgm:prSet presAssocID="{55168A46-D52E-4A7A-B333-3BEB2AEA9F9E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9DB376A-59DA-4FB6-AAAA-C5A38BF673F2}" type="pres">
      <dgm:prSet presAssocID="{93690736-B6D7-44DF-A4DE-1C099ABDE549}" presName="node" presStyleLbl="node1" presStyleIdx="3" presStyleCnt="4" custScaleX="2000000" custScaleY="108911" custLinFactX="-400000" custLinFactNeighborX="-415785" custLinFactNeighborY="35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E5ADAD-D33A-4B3B-9450-BDBBF65D9AD9}" type="presOf" srcId="{47CB9D8A-E473-4E6F-BF1F-6172C7477B5A}" destId="{6B5DF263-8773-42AB-AD1B-7F1BEE0AE599}" srcOrd="1" destOrd="0" presId="urn:microsoft.com/office/officeart/2005/8/layout/process1"/>
    <dgm:cxn modelId="{5876AEB6-FB87-4620-864D-8DFF56A0E847}" type="presOf" srcId="{93690736-B6D7-44DF-A4DE-1C099ABDE549}" destId="{99DB376A-59DA-4FB6-AAAA-C5A38BF673F2}" srcOrd="0" destOrd="0" presId="urn:microsoft.com/office/officeart/2005/8/layout/process1"/>
    <dgm:cxn modelId="{4C04D39C-FC82-4B09-9FB6-6AEE38B5ED56}" srcId="{0F574DF1-8DDA-4C1D-A145-DAC15D7A2255}" destId="{3288D712-ED1E-467F-8AFA-B292CD05BF40}" srcOrd="2" destOrd="0" parTransId="{315ACCCC-CAF1-4D23-AFC6-68495146AA27}" sibTransId="{55168A46-D52E-4A7A-B333-3BEB2AEA9F9E}"/>
    <dgm:cxn modelId="{26CC8C97-118A-44E1-8FA1-D1690A78B70C}" type="presOf" srcId="{C5399F5C-9217-4AA0-AA78-00021B3598E7}" destId="{C6EDB6A4-DCE4-4D78-905D-DD42086865F0}" srcOrd="0" destOrd="0" presId="urn:microsoft.com/office/officeart/2005/8/layout/process1"/>
    <dgm:cxn modelId="{1EBEC740-810B-4CDF-B83B-DFA0D2B488CC}" type="presOf" srcId="{0F574DF1-8DDA-4C1D-A145-DAC15D7A2255}" destId="{4E536F6D-5A81-49AF-B3A6-EF75EFDB9E04}" srcOrd="0" destOrd="0" presId="urn:microsoft.com/office/officeart/2005/8/layout/process1"/>
    <dgm:cxn modelId="{17602A07-9308-45F8-9C81-E3735BD575DF}" type="presOf" srcId="{3288D712-ED1E-467F-8AFA-B292CD05BF40}" destId="{6F97A25D-A0C0-421F-889A-D615F01C8A47}" srcOrd="0" destOrd="0" presId="urn:microsoft.com/office/officeart/2005/8/layout/process1"/>
    <dgm:cxn modelId="{B4361298-D986-40E7-B04F-DD2A0A169C6F}" type="presOf" srcId="{47CB9D8A-E473-4E6F-BF1F-6172C7477B5A}" destId="{6EFB5F08-F01D-4C95-98A9-7829B617BA4C}" srcOrd="0" destOrd="0" presId="urn:microsoft.com/office/officeart/2005/8/layout/process1"/>
    <dgm:cxn modelId="{E790317F-2D6A-4C32-988A-C330F4BDE5AF}" srcId="{0F574DF1-8DDA-4C1D-A145-DAC15D7A2255}" destId="{9780E4FC-DF7D-44F9-AC0B-172A21B7C518}" srcOrd="0" destOrd="0" parTransId="{0084A950-07AA-4556-BC02-16C799E2B7C3}" sibTransId="{C5399F5C-9217-4AA0-AA78-00021B3598E7}"/>
    <dgm:cxn modelId="{824FFE2A-4FEC-427A-AC56-FAB5BCFC400C}" srcId="{0F574DF1-8DDA-4C1D-A145-DAC15D7A2255}" destId="{5F100E41-6785-4151-8D19-6CA143E2F7C4}" srcOrd="1" destOrd="0" parTransId="{B485AB85-649D-4F55-B6CE-9E20C83EF36C}" sibTransId="{47CB9D8A-E473-4E6F-BF1F-6172C7477B5A}"/>
    <dgm:cxn modelId="{FF9BC07E-84C5-464F-82F1-9E64D46DCC5B}" srcId="{0F574DF1-8DDA-4C1D-A145-DAC15D7A2255}" destId="{93690736-B6D7-44DF-A4DE-1C099ABDE549}" srcOrd="3" destOrd="0" parTransId="{4F02BF3B-E77A-46C0-82DB-14CB4994B7D6}" sibTransId="{84864A09-05E5-437D-B2C7-4D380750F630}"/>
    <dgm:cxn modelId="{0EDD4AA2-D94E-46F3-832B-79BCF9B3028E}" type="presOf" srcId="{5F100E41-6785-4151-8D19-6CA143E2F7C4}" destId="{4301C390-DC73-42C0-BC80-DD58392660F5}" srcOrd="0" destOrd="0" presId="urn:microsoft.com/office/officeart/2005/8/layout/process1"/>
    <dgm:cxn modelId="{0871B9E3-08CE-4579-91E7-11D89607CDA3}" type="presOf" srcId="{55168A46-D52E-4A7A-B333-3BEB2AEA9F9E}" destId="{935B841F-2CED-451D-975B-A1666F4D5F57}" srcOrd="0" destOrd="0" presId="urn:microsoft.com/office/officeart/2005/8/layout/process1"/>
    <dgm:cxn modelId="{E0B63FA7-B21F-4885-83D7-940DC2C120BA}" type="presOf" srcId="{9780E4FC-DF7D-44F9-AC0B-172A21B7C518}" destId="{3C679B91-8869-4D83-82AC-770237CFA8D3}" srcOrd="0" destOrd="0" presId="urn:microsoft.com/office/officeart/2005/8/layout/process1"/>
    <dgm:cxn modelId="{C0239B7D-7C43-4E0A-BD29-72514D6A285B}" type="presOf" srcId="{55168A46-D52E-4A7A-B333-3BEB2AEA9F9E}" destId="{7AB4D810-358E-4860-8132-D01F8E100B51}" srcOrd="1" destOrd="0" presId="urn:microsoft.com/office/officeart/2005/8/layout/process1"/>
    <dgm:cxn modelId="{7920F1CD-4C98-453B-AF1F-A9A7820A4D60}" type="presOf" srcId="{C5399F5C-9217-4AA0-AA78-00021B3598E7}" destId="{F06A584D-45E8-4557-A3C5-9D2E469CAA97}" srcOrd="1" destOrd="0" presId="urn:microsoft.com/office/officeart/2005/8/layout/process1"/>
    <dgm:cxn modelId="{64C69B0E-48BD-4F85-A0B8-B8178F69C60C}" type="presParOf" srcId="{4E536F6D-5A81-49AF-B3A6-EF75EFDB9E04}" destId="{3C679B91-8869-4D83-82AC-770237CFA8D3}" srcOrd="0" destOrd="0" presId="urn:microsoft.com/office/officeart/2005/8/layout/process1"/>
    <dgm:cxn modelId="{0D4C270F-C3B1-42D9-92A8-1E5E42333DDF}" type="presParOf" srcId="{4E536F6D-5A81-49AF-B3A6-EF75EFDB9E04}" destId="{C6EDB6A4-DCE4-4D78-905D-DD42086865F0}" srcOrd="1" destOrd="0" presId="urn:microsoft.com/office/officeart/2005/8/layout/process1"/>
    <dgm:cxn modelId="{72966C8C-8A4E-4D92-B979-7ECA013D7EC3}" type="presParOf" srcId="{C6EDB6A4-DCE4-4D78-905D-DD42086865F0}" destId="{F06A584D-45E8-4557-A3C5-9D2E469CAA97}" srcOrd="0" destOrd="0" presId="urn:microsoft.com/office/officeart/2005/8/layout/process1"/>
    <dgm:cxn modelId="{FD96C505-B2B0-4B57-AE24-E4F9C520F633}" type="presParOf" srcId="{4E536F6D-5A81-49AF-B3A6-EF75EFDB9E04}" destId="{4301C390-DC73-42C0-BC80-DD58392660F5}" srcOrd="2" destOrd="0" presId="urn:microsoft.com/office/officeart/2005/8/layout/process1"/>
    <dgm:cxn modelId="{27D2E40E-6C68-4044-A064-18539D5BABE3}" type="presParOf" srcId="{4E536F6D-5A81-49AF-B3A6-EF75EFDB9E04}" destId="{6EFB5F08-F01D-4C95-98A9-7829B617BA4C}" srcOrd="3" destOrd="0" presId="urn:microsoft.com/office/officeart/2005/8/layout/process1"/>
    <dgm:cxn modelId="{4201500E-D00A-45C6-8671-3D1BD869FC30}" type="presParOf" srcId="{6EFB5F08-F01D-4C95-98A9-7829B617BA4C}" destId="{6B5DF263-8773-42AB-AD1B-7F1BEE0AE599}" srcOrd="0" destOrd="0" presId="urn:microsoft.com/office/officeart/2005/8/layout/process1"/>
    <dgm:cxn modelId="{CE934434-E731-47C2-B1DB-819376CC66B8}" type="presParOf" srcId="{4E536F6D-5A81-49AF-B3A6-EF75EFDB9E04}" destId="{6F97A25D-A0C0-421F-889A-D615F01C8A47}" srcOrd="4" destOrd="0" presId="urn:microsoft.com/office/officeart/2005/8/layout/process1"/>
    <dgm:cxn modelId="{2758CFB8-05E6-4C9D-A4E9-9DA0A149E806}" type="presParOf" srcId="{4E536F6D-5A81-49AF-B3A6-EF75EFDB9E04}" destId="{935B841F-2CED-451D-975B-A1666F4D5F57}" srcOrd="5" destOrd="0" presId="urn:microsoft.com/office/officeart/2005/8/layout/process1"/>
    <dgm:cxn modelId="{ACFA7C85-F2C4-4CFC-9191-47D3FB36E2AE}" type="presParOf" srcId="{935B841F-2CED-451D-975B-A1666F4D5F57}" destId="{7AB4D810-358E-4860-8132-D01F8E100B51}" srcOrd="0" destOrd="0" presId="urn:microsoft.com/office/officeart/2005/8/layout/process1"/>
    <dgm:cxn modelId="{C6AFFDEA-D7E2-4E94-BBF1-B90765744E2A}" type="presParOf" srcId="{4E536F6D-5A81-49AF-B3A6-EF75EFDB9E04}" destId="{99DB376A-59DA-4FB6-AAAA-C5A38BF673F2}" srcOrd="6" destOrd="0" presId="urn:microsoft.com/office/officeart/2005/8/layout/process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6F7B4F-2120-4006-A4A1-89A632712E51}" type="doc">
      <dgm:prSet loTypeId="urn:microsoft.com/office/officeart/2005/8/layout/orgChart1" loCatId="hierarchy" qsTypeId="urn:microsoft.com/office/officeart/2005/8/quickstyle/3d4" qsCatId="3D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6CA2CFFA-B2A6-4BDD-8186-6C06E2141190}">
      <dgm:prSet/>
      <dgm:spPr>
        <a:solidFill>
          <a:schemeClr val="accent3">
            <a:alpha val="80000"/>
          </a:schemeClr>
        </a:solidFill>
      </dgm:spPr>
      <dgm:t>
        <a:bodyPr/>
        <a:lstStyle/>
        <a:p>
          <a:pPr rtl="0"/>
          <a:r>
            <a:rPr lang="ru-RU" b="1" i="1" u="sng" dirty="0" smtClean="0">
              <a:solidFill>
                <a:srgbClr val="0000FF"/>
              </a:solidFill>
            </a:rPr>
            <a:t>Общий объем ДОХОДОВ бюджета на 2019 год </a:t>
          </a:r>
        </a:p>
        <a:p>
          <a:pPr rtl="0"/>
          <a:r>
            <a:rPr lang="ru-RU" b="1" i="1" u="sng" dirty="0" smtClean="0">
              <a:solidFill>
                <a:srgbClr val="0000FF"/>
              </a:solidFill>
            </a:rPr>
            <a:t>47261,2 тыс.руб.</a:t>
          </a:r>
          <a:endParaRPr lang="ru-RU" b="1" i="1" u="sng" dirty="0">
            <a:solidFill>
              <a:srgbClr val="0000FF"/>
            </a:solidFill>
          </a:endParaRPr>
        </a:p>
      </dgm:t>
    </dgm:pt>
    <dgm:pt modelId="{D766A2F2-ACAF-4071-8979-1CF565C11790}" type="parTrans" cxnId="{B41492C1-01F0-44E9-AA28-43368C6CBDFE}">
      <dgm:prSet/>
      <dgm:spPr/>
      <dgm:t>
        <a:bodyPr/>
        <a:lstStyle/>
        <a:p>
          <a:endParaRPr lang="ru-RU"/>
        </a:p>
      </dgm:t>
    </dgm:pt>
    <dgm:pt modelId="{945A1C98-E599-44E3-8CE7-A56E831A7AE3}" type="sibTrans" cxnId="{B41492C1-01F0-44E9-AA28-43368C6CBDFE}">
      <dgm:prSet/>
      <dgm:spPr/>
      <dgm:t>
        <a:bodyPr/>
        <a:lstStyle/>
        <a:p>
          <a:endParaRPr lang="ru-RU"/>
        </a:p>
      </dgm:t>
    </dgm:pt>
    <dgm:pt modelId="{A509D777-24AA-40B9-BCCE-DDE280127D69}">
      <dgm:prSet custT="1"/>
      <dgm:spPr>
        <a:solidFill>
          <a:schemeClr val="accent3">
            <a:alpha val="80000"/>
          </a:schemeClr>
        </a:solidFill>
      </dgm:spPr>
      <dgm:t>
        <a:bodyPr/>
        <a:lstStyle/>
        <a:p>
          <a:pPr rtl="0"/>
          <a:r>
            <a:rPr lang="ru-RU" sz="2000" i="1" u="sng" dirty="0" smtClean="0">
              <a:solidFill>
                <a:srgbClr val="0000FF"/>
              </a:solidFill>
            </a:rPr>
            <a:t>Налоговые доходы – </a:t>
          </a:r>
        </a:p>
        <a:p>
          <a:pPr rtl="0"/>
          <a:r>
            <a:rPr lang="ru-RU" sz="2000" i="1" u="none" dirty="0" smtClean="0">
              <a:solidFill>
                <a:srgbClr val="0000FF"/>
              </a:solidFill>
            </a:rPr>
            <a:t>17903,8</a:t>
          </a:r>
        </a:p>
        <a:p>
          <a:pPr rtl="0"/>
          <a:r>
            <a:rPr lang="ru-RU" sz="2000" i="1" u="none" dirty="0" smtClean="0">
              <a:solidFill>
                <a:srgbClr val="0000FF"/>
              </a:solidFill>
            </a:rPr>
            <a:t>тыс. руб.</a:t>
          </a:r>
          <a:endParaRPr lang="ru-RU" sz="2000" i="1" u="none" dirty="0">
            <a:solidFill>
              <a:srgbClr val="0000FF"/>
            </a:solidFill>
          </a:endParaRPr>
        </a:p>
      </dgm:t>
    </dgm:pt>
    <dgm:pt modelId="{BC65682B-DB92-4DE4-B157-8CCD9A204036}" type="parTrans" cxnId="{5DE8225B-4A5D-4788-819B-EAA22E1E2AA9}">
      <dgm:prSet/>
      <dgm:spPr/>
      <dgm:t>
        <a:bodyPr/>
        <a:lstStyle/>
        <a:p>
          <a:endParaRPr lang="ru-RU"/>
        </a:p>
      </dgm:t>
    </dgm:pt>
    <dgm:pt modelId="{A4FD9A6A-0254-4163-8BF3-56FDD9FCF91F}" type="sibTrans" cxnId="{5DE8225B-4A5D-4788-819B-EAA22E1E2AA9}">
      <dgm:prSet/>
      <dgm:spPr/>
      <dgm:t>
        <a:bodyPr/>
        <a:lstStyle/>
        <a:p>
          <a:endParaRPr lang="ru-RU"/>
        </a:p>
      </dgm:t>
    </dgm:pt>
    <dgm:pt modelId="{F5907437-25E7-4A4F-AA4B-64FB582209D1}">
      <dgm:prSet custT="1"/>
      <dgm:spPr>
        <a:solidFill>
          <a:schemeClr val="accent3">
            <a:alpha val="8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2000" i="1" u="sng" dirty="0" smtClean="0">
              <a:solidFill>
                <a:srgbClr val="0000FF"/>
              </a:solidFill>
            </a:rPr>
            <a:t>Неналоговые доходы – </a:t>
          </a:r>
        </a:p>
        <a:p>
          <a:pPr rtl="0">
            <a:lnSpc>
              <a:spcPct val="100000"/>
            </a:lnSpc>
          </a:pPr>
          <a:r>
            <a:rPr lang="ru-RU" sz="2000" i="1" u="sng" dirty="0" smtClean="0">
              <a:solidFill>
                <a:srgbClr val="0000FF"/>
              </a:solidFill>
            </a:rPr>
            <a:t>50,6 </a:t>
          </a:r>
          <a:r>
            <a:rPr lang="ru-RU" sz="2000" i="1" u="none" dirty="0" smtClean="0">
              <a:solidFill>
                <a:srgbClr val="0000FF"/>
              </a:solidFill>
            </a:rPr>
            <a:t>тыс. руб.</a:t>
          </a:r>
          <a:endParaRPr lang="ru-RU" sz="2000" i="1" u="none" dirty="0">
            <a:solidFill>
              <a:srgbClr val="0000FF"/>
            </a:solidFill>
          </a:endParaRPr>
        </a:p>
      </dgm:t>
    </dgm:pt>
    <dgm:pt modelId="{FB6EA1B6-0643-402F-80D0-A00C099E99BD}" type="parTrans" cxnId="{B8323A52-96E2-4E3F-8934-FEF6C6653B68}">
      <dgm:prSet/>
      <dgm:spPr/>
      <dgm:t>
        <a:bodyPr/>
        <a:lstStyle/>
        <a:p>
          <a:endParaRPr lang="ru-RU"/>
        </a:p>
      </dgm:t>
    </dgm:pt>
    <dgm:pt modelId="{0C1A353C-7B69-4494-BBAD-64BA095379E3}" type="sibTrans" cxnId="{B8323A52-96E2-4E3F-8934-FEF6C6653B68}">
      <dgm:prSet/>
      <dgm:spPr/>
      <dgm:t>
        <a:bodyPr/>
        <a:lstStyle/>
        <a:p>
          <a:endParaRPr lang="ru-RU"/>
        </a:p>
      </dgm:t>
    </dgm:pt>
    <dgm:pt modelId="{20230CE4-E803-4F50-A0CA-49A5EA7704D1}">
      <dgm:prSet custT="1"/>
      <dgm:spPr>
        <a:solidFill>
          <a:schemeClr val="accent3">
            <a:alpha val="80000"/>
          </a:schemeClr>
        </a:solidFill>
      </dgm:spPr>
      <dgm:t>
        <a:bodyPr/>
        <a:lstStyle/>
        <a:p>
          <a:pPr rtl="0"/>
          <a:r>
            <a:rPr lang="ru-RU" sz="2000" i="1" u="sng" dirty="0" smtClean="0">
              <a:solidFill>
                <a:srgbClr val="0000FF"/>
              </a:solidFill>
            </a:rPr>
            <a:t>Безвозмездные поступления  </a:t>
          </a:r>
        </a:p>
        <a:p>
          <a:pPr rtl="0"/>
          <a:r>
            <a:rPr lang="ru-RU" sz="2000" i="1" u="none" dirty="0" smtClean="0">
              <a:solidFill>
                <a:srgbClr val="0000FF"/>
              </a:solidFill>
            </a:rPr>
            <a:t>29306,8</a:t>
          </a:r>
        </a:p>
        <a:p>
          <a:pPr rtl="0"/>
          <a:r>
            <a:rPr lang="ru-RU" sz="2000" i="1" u="none" dirty="0" smtClean="0">
              <a:solidFill>
                <a:srgbClr val="0000FF"/>
              </a:solidFill>
            </a:rPr>
            <a:t>тыс.руб.</a:t>
          </a:r>
          <a:endParaRPr lang="ru-RU" sz="2000" i="1" u="none" dirty="0">
            <a:solidFill>
              <a:srgbClr val="0000FF"/>
            </a:solidFill>
          </a:endParaRPr>
        </a:p>
      </dgm:t>
    </dgm:pt>
    <dgm:pt modelId="{091AA6DD-29C8-4F0B-893C-5387F3FC196B}" type="parTrans" cxnId="{0B8C91BE-C91A-42EE-AC2F-D3ACFFCAF06D}">
      <dgm:prSet/>
      <dgm:spPr/>
      <dgm:t>
        <a:bodyPr/>
        <a:lstStyle/>
        <a:p>
          <a:endParaRPr lang="ru-RU"/>
        </a:p>
      </dgm:t>
    </dgm:pt>
    <dgm:pt modelId="{0B81F3AA-2D27-4B6C-AD0D-4DCF85539D8D}" type="sibTrans" cxnId="{0B8C91BE-C91A-42EE-AC2F-D3ACFFCAF06D}">
      <dgm:prSet/>
      <dgm:spPr/>
      <dgm:t>
        <a:bodyPr/>
        <a:lstStyle/>
        <a:p>
          <a:endParaRPr lang="ru-RU"/>
        </a:p>
      </dgm:t>
    </dgm:pt>
    <dgm:pt modelId="{A67842F5-9093-4C60-8021-36210C49FBAB}" type="pres">
      <dgm:prSet presAssocID="{B26F7B4F-2120-4006-A4A1-89A632712E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4A7CF7-D3BF-45CE-BEDF-4CC6117A8D73}" type="pres">
      <dgm:prSet presAssocID="{6CA2CFFA-B2A6-4BDD-8186-6C06E2141190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3E83E41-A6F4-4FAC-9841-58DF507EC035}" type="pres">
      <dgm:prSet presAssocID="{6CA2CFFA-B2A6-4BDD-8186-6C06E2141190}" presName="rootComposite1" presStyleCnt="0"/>
      <dgm:spPr/>
      <dgm:t>
        <a:bodyPr/>
        <a:lstStyle/>
        <a:p>
          <a:endParaRPr lang="ru-RU"/>
        </a:p>
      </dgm:t>
    </dgm:pt>
    <dgm:pt modelId="{6DB5804A-DD69-47D6-8577-D5A7BCF88CA8}" type="pres">
      <dgm:prSet presAssocID="{6CA2CFFA-B2A6-4BDD-8186-6C06E2141190}" presName="rootText1" presStyleLbl="node0" presStyleIdx="0" presStyleCnt="4" custScaleX="406815" custScaleY="388237" custLinFactX="212603" custLinFactY="-200000" custLinFactNeighborX="300000" custLinFactNeighborY="-241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9970BA-1608-433C-9CC6-1CAE604F463B}" type="pres">
      <dgm:prSet presAssocID="{6CA2CFFA-B2A6-4BDD-8186-6C06E214119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CA1EE6-B047-4024-960B-B1A343E13A5B}" type="pres">
      <dgm:prSet presAssocID="{6CA2CFFA-B2A6-4BDD-8186-6C06E2141190}" presName="hierChild2" presStyleCnt="0"/>
      <dgm:spPr/>
      <dgm:t>
        <a:bodyPr/>
        <a:lstStyle/>
        <a:p>
          <a:endParaRPr lang="ru-RU"/>
        </a:p>
      </dgm:t>
    </dgm:pt>
    <dgm:pt modelId="{04CE7CED-DADB-469E-8B86-DA77C802E824}" type="pres">
      <dgm:prSet presAssocID="{6CA2CFFA-B2A6-4BDD-8186-6C06E2141190}" presName="hierChild3" presStyleCnt="0"/>
      <dgm:spPr/>
      <dgm:t>
        <a:bodyPr/>
        <a:lstStyle/>
        <a:p>
          <a:endParaRPr lang="ru-RU"/>
        </a:p>
      </dgm:t>
    </dgm:pt>
    <dgm:pt modelId="{8A9F41A8-BBB8-4FB9-9521-734463E559B8}" type="pres">
      <dgm:prSet presAssocID="{A509D777-24AA-40B9-BCCE-DDE280127D69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88B4E57-EEEC-4B21-AD7B-A993BC3605F6}" type="pres">
      <dgm:prSet presAssocID="{A509D777-24AA-40B9-BCCE-DDE280127D69}" presName="rootComposite1" presStyleCnt="0"/>
      <dgm:spPr/>
      <dgm:t>
        <a:bodyPr/>
        <a:lstStyle/>
        <a:p>
          <a:endParaRPr lang="ru-RU"/>
        </a:p>
      </dgm:t>
    </dgm:pt>
    <dgm:pt modelId="{679767A7-4173-4B9E-883B-FF9A854F3A9D}" type="pres">
      <dgm:prSet presAssocID="{A509D777-24AA-40B9-BCCE-DDE280127D69}" presName="rootText1" presStyleLbl="node0" presStyleIdx="1" presStyleCnt="4" custScaleX="300500" custScaleY="383397" custLinFactX="-100000" custLinFactY="135251" custLinFactNeighborX="-196321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8997FC-25E2-47BF-A615-66701658BC02}" type="pres">
      <dgm:prSet presAssocID="{A509D777-24AA-40B9-BCCE-DDE280127D6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4B6B676-82A2-4E93-99DC-91B17F86CD03}" type="pres">
      <dgm:prSet presAssocID="{A509D777-24AA-40B9-BCCE-DDE280127D69}" presName="hierChild2" presStyleCnt="0"/>
      <dgm:spPr/>
      <dgm:t>
        <a:bodyPr/>
        <a:lstStyle/>
        <a:p>
          <a:endParaRPr lang="ru-RU"/>
        </a:p>
      </dgm:t>
    </dgm:pt>
    <dgm:pt modelId="{DDCA0412-1DD1-4874-9D20-C9E40654C17F}" type="pres">
      <dgm:prSet presAssocID="{A509D777-24AA-40B9-BCCE-DDE280127D69}" presName="hierChild3" presStyleCnt="0"/>
      <dgm:spPr/>
      <dgm:t>
        <a:bodyPr/>
        <a:lstStyle/>
        <a:p>
          <a:endParaRPr lang="ru-RU"/>
        </a:p>
      </dgm:t>
    </dgm:pt>
    <dgm:pt modelId="{0C5A4080-236E-4E91-9FB7-01C606A7C2BD}" type="pres">
      <dgm:prSet presAssocID="{F5907437-25E7-4A4F-AA4B-64FB582209D1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162A40C-7018-4BFB-9CDE-AEF985A7826E}" type="pres">
      <dgm:prSet presAssocID="{F5907437-25E7-4A4F-AA4B-64FB582209D1}" presName="rootComposite1" presStyleCnt="0"/>
      <dgm:spPr/>
      <dgm:t>
        <a:bodyPr/>
        <a:lstStyle/>
        <a:p>
          <a:endParaRPr lang="ru-RU"/>
        </a:p>
      </dgm:t>
    </dgm:pt>
    <dgm:pt modelId="{029CA17B-E2EB-4F17-BBDE-900E3702DCEA}" type="pres">
      <dgm:prSet presAssocID="{F5907437-25E7-4A4F-AA4B-64FB582209D1}" presName="rootText1" presStyleLbl="node0" presStyleIdx="2" presStyleCnt="4" custScaleX="300408" custScaleY="383098" custLinFactX="-89106" custLinFactY="127927" custLinFactNeighborX="-100000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E83D84-37A3-4D70-A485-0210693F63D8}" type="pres">
      <dgm:prSet presAssocID="{F5907437-25E7-4A4F-AA4B-64FB582209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86D14BE-EACA-4B9A-9F80-B2C646C8C766}" type="pres">
      <dgm:prSet presAssocID="{F5907437-25E7-4A4F-AA4B-64FB582209D1}" presName="hierChild2" presStyleCnt="0"/>
      <dgm:spPr/>
      <dgm:t>
        <a:bodyPr/>
        <a:lstStyle/>
        <a:p>
          <a:endParaRPr lang="ru-RU"/>
        </a:p>
      </dgm:t>
    </dgm:pt>
    <dgm:pt modelId="{FB1DA223-E1A4-4331-828A-BA463C2FA887}" type="pres">
      <dgm:prSet presAssocID="{F5907437-25E7-4A4F-AA4B-64FB582209D1}" presName="hierChild3" presStyleCnt="0"/>
      <dgm:spPr/>
      <dgm:t>
        <a:bodyPr/>
        <a:lstStyle/>
        <a:p>
          <a:endParaRPr lang="ru-RU"/>
        </a:p>
      </dgm:t>
    </dgm:pt>
    <dgm:pt modelId="{0C0C882F-ED26-4489-8884-B3FD499D125C}" type="pres">
      <dgm:prSet presAssocID="{20230CE4-E803-4F50-A0CA-49A5EA7704D1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A69040DE-47AD-47B2-A562-6B2BC400B7E1}" type="pres">
      <dgm:prSet presAssocID="{20230CE4-E803-4F50-A0CA-49A5EA7704D1}" presName="rootComposite1" presStyleCnt="0"/>
      <dgm:spPr/>
      <dgm:t>
        <a:bodyPr/>
        <a:lstStyle/>
        <a:p>
          <a:endParaRPr lang="ru-RU"/>
        </a:p>
      </dgm:t>
    </dgm:pt>
    <dgm:pt modelId="{82F63D9F-0FC8-49FF-9EC2-208BECE8E839}" type="pres">
      <dgm:prSet presAssocID="{20230CE4-E803-4F50-A0CA-49A5EA7704D1}" presName="rootText1" presStyleLbl="node0" presStyleIdx="3" presStyleCnt="4" custScaleX="300344" custScaleY="377699" custLinFactY="114802" custLinFactNeighborX="-43329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F312B0-D2F1-4FF6-9779-FDFD8027942E}" type="pres">
      <dgm:prSet presAssocID="{20230CE4-E803-4F50-A0CA-49A5EA7704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DC0B3A8-CA78-4044-A4B2-09CF16AD5828}" type="pres">
      <dgm:prSet presAssocID="{20230CE4-E803-4F50-A0CA-49A5EA7704D1}" presName="hierChild2" presStyleCnt="0"/>
      <dgm:spPr/>
      <dgm:t>
        <a:bodyPr/>
        <a:lstStyle/>
        <a:p>
          <a:endParaRPr lang="ru-RU"/>
        </a:p>
      </dgm:t>
    </dgm:pt>
    <dgm:pt modelId="{79C3B2E7-7B50-437D-8CD3-042F7C7104D0}" type="pres">
      <dgm:prSet presAssocID="{20230CE4-E803-4F50-A0CA-49A5EA7704D1}" presName="hierChild3" presStyleCnt="0"/>
      <dgm:spPr/>
      <dgm:t>
        <a:bodyPr/>
        <a:lstStyle/>
        <a:p>
          <a:endParaRPr lang="ru-RU"/>
        </a:p>
      </dgm:t>
    </dgm:pt>
  </dgm:ptLst>
  <dgm:cxnLst>
    <dgm:cxn modelId="{B23AC43A-6386-4CA8-98E5-1A9B6F5414FA}" type="presOf" srcId="{F5907437-25E7-4A4F-AA4B-64FB582209D1}" destId="{029CA17B-E2EB-4F17-BBDE-900E3702DCEA}" srcOrd="0" destOrd="0" presId="urn:microsoft.com/office/officeart/2005/8/layout/orgChart1"/>
    <dgm:cxn modelId="{96100AFD-6766-4809-9251-BFCADF0F2E02}" type="presOf" srcId="{6CA2CFFA-B2A6-4BDD-8186-6C06E2141190}" destId="{149970BA-1608-433C-9CC6-1CAE604F463B}" srcOrd="1" destOrd="0" presId="urn:microsoft.com/office/officeart/2005/8/layout/orgChart1"/>
    <dgm:cxn modelId="{F79B0421-1DAC-4C3D-A232-F59612FC2CEF}" type="presOf" srcId="{20230CE4-E803-4F50-A0CA-49A5EA7704D1}" destId="{ADF312B0-D2F1-4FF6-9779-FDFD8027942E}" srcOrd="1" destOrd="0" presId="urn:microsoft.com/office/officeart/2005/8/layout/orgChart1"/>
    <dgm:cxn modelId="{766592AE-8E2B-4261-99CF-BAC3F5BC036B}" type="presOf" srcId="{20230CE4-E803-4F50-A0CA-49A5EA7704D1}" destId="{82F63D9F-0FC8-49FF-9EC2-208BECE8E839}" srcOrd="0" destOrd="0" presId="urn:microsoft.com/office/officeart/2005/8/layout/orgChart1"/>
    <dgm:cxn modelId="{7DDC99E4-8E57-4009-A2C3-0675DAA7801C}" type="presOf" srcId="{A509D777-24AA-40B9-BCCE-DDE280127D69}" destId="{679767A7-4173-4B9E-883B-FF9A854F3A9D}" srcOrd="0" destOrd="0" presId="urn:microsoft.com/office/officeart/2005/8/layout/orgChart1"/>
    <dgm:cxn modelId="{B41492C1-01F0-44E9-AA28-43368C6CBDFE}" srcId="{B26F7B4F-2120-4006-A4A1-89A632712E51}" destId="{6CA2CFFA-B2A6-4BDD-8186-6C06E2141190}" srcOrd="0" destOrd="0" parTransId="{D766A2F2-ACAF-4071-8979-1CF565C11790}" sibTransId="{945A1C98-E599-44E3-8CE7-A56E831A7AE3}"/>
    <dgm:cxn modelId="{E56AAE07-86EF-4C54-8F62-4C5E77EE254B}" type="presOf" srcId="{B26F7B4F-2120-4006-A4A1-89A632712E51}" destId="{A67842F5-9093-4C60-8021-36210C49FBAB}" srcOrd="0" destOrd="0" presId="urn:microsoft.com/office/officeart/2005/8/layout/orgChart1"/>
    <dgm:cxn modelId="{BCD9E2EC-E167-4D60-81D5-731039FB55BD}" type="presOf" srcId="{6CA2CFFA-B2A6-4BDD-8186-6C06E2141190}" destId="{6DB5804A-DD69-47D6-8577-D5A7BCF88CA8}" srcOrd="0" destOrd="0" presId="urn:microsoft.com/office/officeart/2005/8/layout/orgChart1"/>
    <dgm:cxn modelId="{5DE8225B-4A5D-4788-819B-EAA22E1E2AA9}" srcId="{B26F7B4F-2120-4006-A4A1-89A632712E51}" destId="{A509D777-24AA-40B9-BCCE-DDE280127D69}" srcOrd="1" destOrd="0" parTransId="{BC65682B-DB92-4DE4-B157-8CCD9A204036}" sibTransId="{A4FD9A6A-0254-4163-8BF3-56FDD9FCF91F}"/>
    <dgm:cxn modelId="{0B8C91BE-C91A-42EE-AC2F-D3ACFFCAF06D}" srcId="{B26F7B4F-2120-4006-A4A1-89A632712E51}" destId="{20230CE4-E803-4F50-A0CA-49A5EA7704D1}" srcOrd="3" destOrd="0" parTransId="{091AA6DD-29C8-4F0B-893C-5387F3FC196B}" sibTransId="{0B81F3AA-2D27-4B6C-AD0D-4DCF85539D8D}"/>
    <dgm:cxn modelId="{D763BB21-2CD8-4936-AB43-AE1448A33AEC}" type="presOf" srcId="{A509D777-24AA-40B9-BCCE-DDE280127D69}" destId="{D68997FC-25E2-47BF-A615-66701658BC02}" srcOrd="1" destOrd="0" presId="urn:microsoft.com/office/officeart/2005/8/layout/orgChart1"/>
    <dgm:cxn modelId="{1B83E767-311A-4F5C-A399-469F653C1BE2}" type="presOf" srcId="{F5907437-25E7-4A4F-AA4B-64FB582209D1}" destId="{7BE83D84-37A3-4D70-A485-0210693F63D8}" srcOrd="1" destOrd="0" presId="urn:microsoft.com/office/officeart/2005/8/layout/orgChart1"/>
    <dgm:cxn modelId="{B8323A52-96E2-4E3F-8934-FEF6C6653B68}" srcId="{B26F7B4F-2120-4006-A4A1-89A632712E51}" destId="{F5907437-25E7-4A4F-AA4B-64FB582209D1}" srcOrd="2" destOrd="0" parTransId="{FB6EA1B6-0643-402F-80D0-A00C099E99BD}" sibTransId="{0C1A353C-7B69-4494-BBAD-64BA095379E3}"/>
    <dgm:cxn modelId="{749761E1-AD9F-41B5-8EFC-6D6D7A57DAC0}" type="presParOf" srcId="{A67842F5-9093-4C60-8021-36210C49FBAB}" destId="{8C4A7CF7-D3BF-45CE-BEDF-4CC6117A8D73}" srcOrd="0" destOrd="0" presId="urn:microsoft.com/office/officeart/2005/8/layout/orgChart1"/>
    <dgm:cxn modelId="{21EB00A3-4990-455D-B0B8-9E18945F5AB7}" type="presParOf" srcId="{8C4A7CF7-D3BF-45CE-BEDF-4CC6117A8D73}" destId="{73E83E41-A6F4-4FAC-9841-58DF507EC035}" srcOrd="0" destOrd="0" presId="urn:microsoft.com/office/officeart/2005/8/layout/orgChart1"/>
    <dgm:cxn modelId="{4EC40A16-4533-4CC8-BC07-B8F475AABFE2}" type="presParOf" srcId="{73E83E41-A6F4-4FAC-9841-58DF507EC035}" destId="{6DB5804A-DD69-47D6-8577-D5A7BCF88CA8}" srcOrd="0" destOrd="0" presId="urn:microsoft.com/office/officeart/2005/8/layout/orgChart1"/>
    <dgm:cxn modelId="{11D59B8F-6FA5-4AEC-9778-DBD0C57580A2}" type="presParOf" srcId="{73E83E41-A6F4-4FAC-9841-58DF507EC035}" destId="{149970BA-1608-433C-9CC6-1CAE604F463B}" srcOrd="1" destOrd="0" presId="urn:microsoft.com/office/officeart/2005/8/layout/orgChart1"/>
    <dgm:cxn modelId="{26605525-6B1C-4D73-AC7B-B529970343D7}" type="presParOf" srcId="{8C4A7CF7-D3BF-45CE-BEDF-4CC6117A8D73}" destId="{A8CA1EE6-B047-4024-960B-B1A343E13A5B}" srcOrd="1" destOrd="0" presId="urn:microsoft.com/office/officeart/2005/8/layout/orgChart1"/>
    <dgm:cxn modelId="{EECE2ECC-9520-4BC3-AB13-666A0EF170A8}" type="presParOf" srcId="{8C4A7CF7-D3BF-45CE-BEDF-4CC6117A8D73}" destId="{04CE7CED-DADB-469E-8B86-DA77C802E824}" srcOrd="2" destOrd="0" presId="urn:microsoft.com/office/officeart/2005/8/layout/orgChart1"/>
    <dgm:cxn modelId="{671B3460-F7BA-44AD-8A8F-ACE90E375CD6}" type="presParOf" srcId="{A67842F5-9093-4C60-8021-36210C49FBAB}" destId="{8A9F41A8-BBB8-4FB9-9521-734463E559B8}" srcOrd="1" destOrd="0" presId="urn:microsoft.com/office/officeart/2005/8/layout/orgChart1"/>
    <dgm:cxn modelId="{C43B69FC-71C7-4382-83B6-6709275B94E9}" type="presParOf" srcId="{8A9F41A8-BBB8-4FB9-9521-734463E559B8}" destId="{688B4E57-EEEC-4B21-AD7B-A993BC3605F6}" srcOrd="0" destOrd="0" presId="urn:microsoft.com/office/officeart/2005/8/layout/orgChart1"/>
    <dgm:cxn modelId="{60915D38-13BF-4C8C-86CA-98A775803166}" type="presParOf" srcId="{688B4E57-EEEC-4B21-AD7B-A993BC3605F6}" destId="{679767A7-4173-4B9E-883B-FF9A854F3A9D}" srcOrd="0" destOrd="0" presId="urn:microsoft.com/office/officeart/2005/8/layout/orgChart1"/>
    <dgm:cxn modelId="{13CEE79B-1051-4595-9B0D-D7C272564069}" type="presParOf" srcId="{688B4E57-EEEC-4B21-AD7B-A993BC3605F6}" destId="{D68997FC-25E2-47BF-A615-66701658BC02}" srcOrd="1" destOrd="0" presId="urn:microsoft.com/office/officeart/2005/8/layout/orgChart1"/>
    <dgm:cxn modelId="{43C25AD0-4183-4B68-8B5E-11FDFF38649A}" type="presParOf" srcId="{8A9F41A8-BBB8-4FB9-9521-734463E559B8}" destId="{64B6B676-82A2-4E93-99DC-91B17F86CD03}" srcOrd="1" destOrd="0" presId="urn:microsoft.com/office/officeart/2005/8/layout/orgChart1"/>
    <dgm:cxn modelId="{93E38702-BD47-45EA-B838-4E8C1DCACAAE}" type="presParOf" srcId="{8A9F41A8-BBB8-4FB9-9521-734463E559B8}" destId="{DDCA0412-1DD1-4874-9D20-C9E40654C17F}" srcOrd="2" destOrd="0" presId="urn:microsoft.com/office/officeart/2005/8/layout/orgChart1"/>
    <dgm:cxn modelId="{4E56F9DD-3185-4A26-AF4E-EB50715A1DD1}" type="presParOf" srcId="{A67842F5-9093-4C60-8021-36210C49FBAB}" destId="{0C5A4080-236E-4E91-9FB7-01C606A7C2BD}" srcOrd="2" destOrd="0" presId="urn:microsoft.com/office/officeart/2005/8/layout/orgChart1"/>
    <dgm:cxn modelId="{BA71ED82-6B15-4A06-9345-3F0E9A104D67}" type="presParOf" srcId="{0C5A4080-236E-4E91-9FB7-01C606A7C2BD}" destId="{E162A40C-7018-4BFB-9CDE-AEF985A7826E}" srcOrd="0" destOrd="0" presId="urn:microsoft.com/office/officeart/2005/8/layout/orgChart1"/>
    <dgm:cxn modelId="{35FB910D-7526-40CA-AFF7-58102B5696B7}" type="presParOf" srcId="{E162A40C-7018-4BFB-9CDE-AEF985A7826E}" destId="{029CA17B-E2EB-4F17-BBDE-900E3702DCEA}" srcOrd="0" destOrd="0" presId="urn:microsoft.com/office/officeart/2005/8/layout/orgChart1"/>
    <dgm:cxn modelId="{20AEA282-B958-44EB-88CC-2A3491AD667A}" type="presParOf" srcId="{E162A40C-7018-4BFB-9CDE-AEF985A7826E}" destId="{7BE83D84-37A3-4D70-A485-0210693F63D8}" srcOrd="1" destOrd="0" presId="urn:microsoft.com/office/officeart/2005/8/layout/orgChart1"/>
    <dgm:cxn modelId="{9DDEF8EF-B105-43E4-BBEB-C214FF1F4F93}" type="presParOf" srcId="{0C5A4080-236E-4E91-9FB7-01C606A7C2BD}" destId="{786D14BE-EACA-4B9A-9F80-B2C646C8C766}" srcOrd="1" destOrd="0" presId="urn:microsoft.com/office/officeart/2005/8/layout/orgChart1"/>
    <dgm:cxn modelId="{908DF3D7-F29C-4606-805B-AB22DA274D0C}" type="presParOf" srcId="{0C5A4080-236E-4E91-9FB7-01C606A7C2BD}" destId="{FB1DA223-E1A4-4331-828A-BA463C2FA887}" srcOrd="2" destOrd="0" presId="urn:microsoft.com/office/officeart/2005/8/layout/orgChart1"/>
    <dgm:cxn modelId="{D43FD0BC-EB06-470C-B8F6-ADBAFEA37C65}" type="presParOf" srcId="{A67842F5-9093-4C60-8021-36210C49FBAB}" destId="{0C0C882F-ED26-4489-8884-B3FD499D125C}" srcOrd="3" destOrd="0" presId="urn:microsoft.com/office/officeart/2005/8/layout/orgChart1"/>
    <dgm:cxn modelId="{603974BF-DF21-4DA7-B3AE-9D01C3E31285}" type="presParOf" srcId="{0C0C882F-ED26-4489-8884-B3FD499D125C}" destId="{A69040DE-47AD-47B2-A562-6B2BC400B7E1}" srcOrd="0" destOrd="0" presId="urn:microsoft.com/office/officeart/2005/8/layout/orgChart1"/>
    <dgm:cxn modelId="{BC787327-7827-4B70-AA6F-5947E2BB8ACC}" type="presParOf" srcId="{A69040DE-47AD-47B2-A562-6B2BC400B7E1}" destId="{82F63D9F-0FC8-49FF-9EC2-208BECE8E839}" srcOrd="0" destOrd="0" presId="urn:microsoft.com/office/officeart/2005/8/layout/orgChart1"/>
    <dgm:cxn modelId="{350AD72C-600B-46A6-A5F1-09C4F1AA27CB}" type="presParOf" srcId="{A69040DE-47AD-47B2-A562-6B2BC400B7E1}" destId="{ADF312B0-D2F1-4FF6-9779-FDFD8027942E}" srcOrd="1" destOrd="0" presId="urn:microsoft.com/office/officeart/2005/8/layout/orgChart1"/>
    <dgm:cxn modelId="{3361A1FD-325E-435A-AA73-1EF7CD42F13E}" type="presParOf" srcId="{0C0C882F-ED26-4489-8884-B3FD499D125C}" destId="{FDC0B3A8-CA78-4044-A4B2-09CF16AD5828}" srcOrd="1" destOrd="0" presId="urn:microsoft.com/office/officeart/2005/8/layout/orgChart1"/>
    <dgm:cxn modelId="{2E66E47A-A78F-4D22-AB0B-6EC510546E9F}" type="presParOf" srcId="{0C0C882F-ED26-4489-8884-B3FD499D125C}" destId="{79C3B2E7-7B50-437D-8CD3-042F7C7104D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570689-FADD-4BE8-B0A1-30368EC960CF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A67E099-7AD4-49B3-AFAE-C99CE599CD55}">
      <dgm:prSet custT="1"/>
      <dgm:spPr/>
      <dgm:t>
        <a:bodyPr/>
        <a:lstStyle/>
        <a:p>
          <a:pPr rtl="0"/>
          <a:r>
            <a:rPr lang="ru-RU" sz="2400" b="1" u="sng" dirty="0" smtClean="0">
              <a:solidFill>
                <a:srgbClr val="FF0000"/>
              </a:solidFill>
            </a:rPr>
            <a:t>Налоговые доходы- </a:t>
          </a:r>
          <a:r>
            <a:rPr lang="ru-RU" sz="1600" b="1" u="none" dirty="0" smtClean="0">
              <a:solidFill>
                <a:schemeClr val="accent1">
                  <a:lumMod val="50000"/>
                </a:schemeClr>
              </a:solidFill>
            </a:rPr>
            <a:t>поступления от уплаты федеральных, региональных и местных налогов и сборов, предусмотренных Налоговым кодексом Российской Федерации, нормативно-правовыми актами Новотаманского сельского поселения Темрюкского района.</a:t>
          </a:r>
          <a:endParaRPr lang="ru-RU" sz="16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81046478-BC40-47BC-930D-C87BCF7AB728}" type="parTrans" cxnId="{2AD4D326-83DE-42F6-8BA2-0071C62C686D}">
      <dgm:prSet/>
      <dgm:spPr/>
      <dgm:t>
        <a:bodyPr/>
        <a:lstStyle/>
        <a:p>
          <a:endParaRPr lang="ru-RU"/>
        </a:p>
      </dgm:t>
    </dgm:pt>
    <dgm:pt modelId="{FB7D1524-8151-4BF6-817A-B4407978710C}" type="sibTrans" cxnId="{2AD4D326-83DE-42F6-8BA2-0071C62C686D}">
      <dgm:prSet/>
      <dgm:spPr/>
      <dgm:t>
        <a:bodyPr/>
        <a:lstStyle/>
        <a:p>
          <a:endParaRPr lang="ru-RU"/>
        </a:p>
      </dgm:t>
    </dgm:pt>
    <dgm:pt modelId="{D4DBC34C-B166-4C6A-9EBC-6B60B0CE60A7}">
      <dgm:prSet custT="1"/>
      <dgm:spPr/>
      <dgm:t>
        <a:bodyPr/>
        <a:lstStyle/>
        <a:p>
          <a:pPr rtl="0"/>
          <a:r>
            <a:rPr lang="ru-RU" sz="2400" b="1" u="sng" dirty="0" smtClean="0">
              <a:solidFill>
                <a:srgbClr val="FF0000"/>
              </a:solidFill>
            </a:rPr>
            <a:t>Неналоговые доходы- </a:t>
          </a:r>
          <a:r>
            <a:rPr lang="ru-RU" sz="1600" b="1" u="none" dirty="0" smtClean="0">
              <a:solidFill>
                <a:schemeClr val="accent1">
                  <a:lumMod val="50000"/>
                </a:schemeClr>
              </a:solidFill>
            </a:rPr>
            <a:t>платежи, которые включают в себя: доходы от использования и продажи имущества, платные услуги муниципальных учреждений, доходы от продажи материальных и нематериальных активов, штрафы за нарушения законодательства, иные неналоговые доходы.</a:t>
          </a:r>
          <a:endParaRPr lang="ru-RU" sz="16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1A625720-6EF0-4A34-8637-8569D049E606}" type="parTrans" cxnId="{DBB83FB9-6BBA-43BC-BCC3-DEC6CED78936}">
      <dgm:prSet/>
      <dgm:spPr/>
      <dgm:t>
        <a:bodyPr/>
        <a:lstStyle/>
        <a:p>
          <a:endParaRPr lang="ru-RU"/>
        </a:p>
      </dgm:t>
    </dgm:pt>
    <dgm:pt modelId="{E585E46C-0BE5-40CD-B35D-6F733E095617}" type="sibTrans" cxnId="{DBB83FB9-6BBA-43BC-BCC3-DEC6CED78936}">
      <dgm:prSet/>
      <dgm:spPr/>
      <dgm:t>
        <a:bodyPr/>
        <a:lstStyle/>
        <a:p>
          <a:endParaRPr lang="ru-RU"/>
        </a:p>
      </dgm:t>
    </dgm:pt>
    <dgm:pt modelId="{86DA9B11-A280-4900-9F84-4BE67CA4286B}">
      <dgm:prSet custT="1"/>
      <dgm:spPr/>
      <dgm:t>
        <a:bodyPr/>
        <a:lstStyle/>
        <a:p>
          <a:pPr rtl="0"/>
          <a:r>
            <a:rPr lang="ru-RU" sz="2400" b="1" u="sng" dirty="0" smtClean="0">
              <a:solidFill>
                <a:srgbClr val="FF0000"/>
              </a:solidFill>
            </a:rPr>
            <a:t>Безвозмездные поступления- </a:t>
          </a:r>
          <a:r>
            <a:rPr lang="ru-RU" sz="1600" b="1" u="none" dirty="0" smtClean="0">
              <a:solidFill>
                <a:schemeClr val="accent1">
                  <a:lumMod val="50000"/>
                </a:schemeClr>
              </a:solidFill>
            </a:rPr>
            <a:t>поступления в местный бюджет из бюджета края, района межбюджетных трансфертов в виде дотаций, субсидий, субвенций и иных межбюджетных трансфертов, а также поступления от физических и юридических лиц (кроме налоговых и неналоговых поступлений).</a:t>
          </a:r>
          <a:endParaRPr lang="ru-RU" sz="16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15CEEBA6-95A4-4C2F-B62F-7BE2009D764D}" type="parTrans" cxnId="{A1492D72-C7A7-4CFE-A16A-E06C997D7A4C}">
      <dgm:prSet/>
      <dgm:spPr/>
      <dgm:t>
        <a:bodyPr/>
        <a:lstStyle/>
        <a:p>
          <a:endParaRPr lang="ru-RU"/>
        </a:p>
      </dgm:t>
    </dgm:pt>
    <dgm:pt modelId="{3FDF494E-CD12-4EC7-B971-D9788127889B}" type="sibTrans" cxnId="{A1492D72-C7A7-4CFE-A16A-E06C997D7A4C}">
      <dgm:prSet/>
      <dgm:spPr/>
      <dgm:t>
        <a:bodyPr/>
        <a:lstStyle/>
        <a:p>
          <a:endParaRPr lang="ru-RU"/>
        </a:p>
      </dgm:t>
    </dgm:pt>
    <dgm:pt modelId="{DF327702-E2E2-4BBA-87C2-9C5450AC45F2}" type="pres">
      <dgm:prSet presAssocID="{C3570689-FADD-4BE8-B0A1-30368EC960C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8A20805-89DE-49BA-ABC7-6C97DF5D4F49}" type="pres">
      <dgm:prSet presAssocID="{FA67E099-7AD4-49B3-AFAE-C99CE599CD55}" presName="horFlow" presStyleCnt="0"/>
      <dgm:spPr/>
    </dgm:pt>
    <dgm:pt modelId="{9497FCA5-8AFC-4156-9598-6A4D6034C5AF}" type="pres">
      <dgm:prSet presAssocID="{FA67E099-7AD4-49B3-AFAE-C99CE599CD55}" presName="bigChev" presStyleLbl="node1" presStyleIdx="0" presStyleCnt="3" custScaleX="173133"/>
      <dgm:spPr/>
      <dgm:t>
        <a:bodyPr/>
        <a:lstStyle/>
        <a:p>
          <a:endParaRPr lang="ru-RU"/>
        </a:p>
      </dgm:t>
    </dgm:pt>
    <dgm:pt modelId="{72E5AB37-C4FA-4714-9D76-88ACAC0D90B0}" type="pres">
      <dgm:prSet presAssocID="{FA67E099-7AD4-49B3-AFAE-C99CE599CD55}" presName="vSp" presStyleCnt="0"/>
      <dgm:spPr/>
    </dgm:pt>
    <dgm:pt modelId="{915ACBF3-1ADE-490E-BC73-36D93B9DE677}" type="pres">
      <dgm:prSet presAssocID="{D4DBC34C-B166-4C6A-9EBC-6B60B0CE60A7}" presName="horFlow" presStyleCnt="0"/>
      <dgm:spPr/>
    </dgm:pt>
    <dgm:pt modelId="{8CA43E48-37C8-4B21-BA9F-88B7BE46CDD0}" type="pres">
      <dgm:prSet presAssocID="{D4DBC34C-B166-4C6A-9EBC-6B60B0CE60A7}" presName="bigChev" presStyleLbl="node1" presStyleIdx="1" presStyleCnt="3" custScaleX="175064" custLinFactNeighborX="-2573" custLinFactNeighborY="-5451"/>
      <dgm:spPr/>
      <dgm:t>
        <a:bodyPr/>
        <a:lstStyle/>
        <a:p>
          <a:endParaRPr lang="ru-RU"/>
        </a:p>
      </dgm:t>
    </dgm:pt>
    <dgm:pt modelId="{D44E0842-C417-4CF6-B5E7-6D0E2CF5B0D8}" type="pres">
      <dgm:prSet presAssocID="{D4DBC34C-B166-4C6A-9EBC-6B60B0CE60A7}" presName="vSp" presStyleCnt="0"/>
      <dgm:spPr/>
    </dgm:pt>
    <dgm:pt modelId="{42F6A8C5-3C66-4826-8269-2A470CAB9CFA}" type="pres">
      <dgm:prSet presAssocID="{86DA9B11-A280-4900-9F84-4BE67CA4286B}" presName="horFlow" presStyleCnt="0"/>
      <dgm:spPr/>
    </dgm:pt>
    <dgm:pt modelId="{AC748CC9-E270-41B3-B5A7-3A59B5126DBF}" type="pres">
      <dgm:prSet presAssocID="{86DA9B11-A280-4900-9F84-4BE67CA4286B}" presName="bigChev" presStyleLbl="node1" presStyleIdx="2" presStyleCnt="3" custScaleX="170991" custScaleY="105110" custLinFactNeighborX="94" custLinFactNeighborY="-9645"/>
      <dgm:spPr/>
      <dgm:t>
        <a:bodyPr/>
        <a:lstStyle/>
        <a:p>
          <a:endParaRPr lang="ru-RU"/>
        </a:p>
      </dgm:t>
    </dgm:pt>
  </dgm:ptLst>
  <dgm:cxnLst>
    <dgm:cxn modelId="{87CA1415-02BF-46C2-A50F-AE592F9B56EE}" type="presOf" srcId="{D4DBC34C-B166-4C6A-9EBC-6B60B0CE60A7}" destId="{8CA43E48-37C8-4B21-BA9F-88B7BE46CDD0}" srcOrd="0" destOrd="0" presId="urn:microsoft.com/office/officeart/2005/8/layout/lProcess3"/>
    <dgm:cxn modelId="{7DE1271D-D011-49E7-8662-3C82F8A31633}" type="presOf" srcId="{C3570689-FADD-4BE8-B0A1-30368EC960CF}" destId="{DF327702-E2E2-4BBA-87C2-9C5450AC45F2}" srcOrd="0" destOrd="0" presId="urn:microsoft.com/office/officeart/2005/8/layout/lProcess3"/>
    <dgm:cxn modelId="{008731CE-9854-447A-8824-24FF817C7FA3}" type="presOf" srcId="{86DA9B11-A280-4900-9F84-4BE67CA4286B}" destId="{AC748CC9-E270-41B3-B5A7-3A59B5126DBF}" srcOrd="0" destOrd="0" presId="urn:microsoft.com/office/officeart/2005/8/layout/lProcess3"/>
    <dgm:cxn modelId="{1C7886CC-303B-46DB-99E4-A9DD5105006A}" type="presOf" srcId="{FA67E099-7AD4-49B3-AFAE-C99CE599CD55}" destId="{9497FCA5-8AFC-4156-9598-6A4D6034C5AF}" srcOrd="0" destOrd="0" presId="urn:microsoft.com/office/officeart/2005/8/layout/lProcess3"/>
    <dgm:cxn modelId="{DBB83FB9-6BBA-43BC-BCC3-DEC6CED78936}" srcId="{C3570689-FADD-4BE8-B0A1-30368EC960CF}" destId="{D4DBC34C-B166-4C6A-9EBC-6B60B0CE60A7}" srcOrd="1" destOrd="0" parTransId="{1A625720-6EF0-4A34-8637-8569D049E606}" sibTransId="{E585E46C-0BE5-40CD-B35D-6F733E095617}"/>
    <dgm:cxn modelId="{A1492D72-C7A7-4CFE-A16A-E06C997D7A4C}" srcId="{C3570689-FADD-4BE8-B0A1-30368EC960CF}" destId="{86DA9B11-A280-4900-9F84-4BE67CA4286B}" srcOrd="2" destOrd="0" parTransId="{15CEEBA6-95A4-4C2F-B62F-7BE2009D764D}" sibTransId="{3FDF494E-CD12-4EC7-B971-D9788127889B}"/>
    <dgm:cxn modelId="{2AD4D326-83DE-42F6-8BA2-0071C62C686D}" srcId="{C3570689-FADD-4BE8-B0A1-30368EC960CF}" destId="{FA67E099-7AD4-49B3-AFAE-C99CE599CD55}" srcOrd="0" destOrd="0" parTransId="{81046478-BC40-47BC-930D-C87BCF7AB728}" sibTransId="{FB7D1524-8151-4BF6-817A-B4407978710C}"/>
    <dgm:cxn modelId="{92D2F615-F1C0-41CA-B61F-012963D776A9}" type="presParOf" srcId="{DF327702-E2E2-4BBA-87C2-9C5450AC45F2}" destId="{D8A20805-89DE-49BA-ABC7-6C97DF5D4F49}" srcOrd="0" destOrd="0" presId="urn:microsoft.com/office/officeart/2005/8/layout/lProcess3"/>
    <dgm:cxn modelId="{D2113F4F-98F0-432E-A890-C28FCB20522C}" type="presParOf" srcId="{D8A20805-89DE-49BA-ABC7-6C97DF5D4F49}" destId="{9497FCA5-8AFC-4156-9598-6A4D6034C5AF}" srcOrd="0" destOrd="0" presId="urn:microsoft.com/office/officeart/2005/8/layout/lProcess3"/>
    <dgm:cxn modelId="{F76965C9-1233-4549-A55F-0547C87267F7}" type="presParOf" srcId="{DF327702-E2E2-4BBA-87C2-9C5450AC45F2}" destId="{72E5AB37-C4FA-4714-9D76-88ACAC0D90B0}" srcOrd="1" destOrd="0" presId="urn:microsoft.com/office/officeart/2005/8/layout/lProcess3"/>
    <dgm:cxn modelId="{3176FF7A-6672-4312-BB8F-00D3DD43E61E}" type="presParOf" srcId="{DF327702-E2E2-4BBA-87C2-9C5450AC45F2}" destId="{915ACBF3-1ADE-490E-BC73-36D93B9DE677}" srcOrd="2" destOrd="0" presId="urn:microsoft.com/office/officeart/2005/8/layout/lProcess3"/>
    <dgm:cxn modelId="{A6E925D8-59EA-4F25-B7D6-B29626017BEF}" type="presParOf" srcId="{915ACBF3-1ADE-490E-BC73-36D93B9DE677}" destId="{8CA43E48-37C8-4B21-BA9F-88B7BE46CDD0}" srcOrd="0" destOrd="0" presId="urn:microsoft.com/office/officeart/2005/8/layout/lProcess3"/>
    <dgm:cxn modelId="{3B9094D8-BB49-4368-84A6-41B53895BEAF}" type="presParOf" srcId="{DF327702-E2E2-4BBA-87C2-9C5450AC45F2}" destId="{D44E0842-C417-4CF6-B5E7-6D0E2CF5B0D8}" srcOrd="3" destOrd="0" presId="urn:microsoft.com/office/officeart/2005/8/layout/lProcess3"/>
    <dgm:cxn modelId="{34F3F8FC-D36B-4F05-B0F0-C3BC120F9E3F}" type="presParOf" srcId="{DF327702-E2E2-4BBA-87C2-9C5450AC45F2}" destId="{42F6A8C5-3C66-4826-8269-2A470CAB9CFA}" srcOrd="4" destOrd="0" presId="urn:microsoft.com/office/officeart/2005/8/layout/lProcess3"/>
    <dgm:cxn modelId="{5CDDD243-CB80-4570-B72D-0AF4894B98B2}" type="presParOf" srcId="{42F6A8C5-3C66-4826-8269-2A470CAB9CFA}" destId="{AC748CC9-E270-41B3-B5A7-3A59B5126DB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0.60689</cdr:x>
      <cdr:y>0.32484</cdr:y>
    </cdr:from>
    <cdr:to>
      <cdr:x>0.98299</cdr:x>
      <cdr:y>0.57286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72098" y="1684138"/>
          <a:ext cx="3143272" cy="1285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dirty="0" smtClean="0"/>
            <a:t>Программные расходы бюджета</a:t>
          </a:r>
        </a:p>
        <a:p xmlns:a="http://schemas.openxmlformats.org/drawingml/2006/main">
          <a:r>
            <a:rPr lang="ru-RU" sz="1400" dirty="0" smtClean="0"/>
            <a:t> -49479,3 тыс.рублей</a:t>
          </a:r>
        </a:p>
        <a:p xmlns:a="http://schemas.openxmlformats.org/drawingml/2006/main">
          <a:endParaRPr lang="ru-RU" sz="1400" dirty="0"/>
        </a:p>
        <a:p xmlns:a="http://schemas.openxmlformats.org/drawingml/2006/main">
          <a:r>
            <a:rPr lang="ru-RU" sz="1400" dirty="0" smtClean="0"/>
            <a:t>Непрограммные расходы бюджета</a:t>
          </a:r>
        </a:p>
        <a:p xmlns:a="http://schemas.openxmlformats.org/drawingml/2006/main">
          <a:r>
            <a:rPr lang="ru-RU" sz="1400" dirty="0" smtClean="0"/>
            <a:t> -1851,6 тыс.рублей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786FE-1E34-4460-8A4E-6C59BEC68F56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15051-A724-4330-9E1A-79628AB5C1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332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15051-A724-4330-9E1A-79628AB5C1A6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874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73D401-85DB-42D1-9DB1-2D7A804983F7}" type="datetimeFigureOut">
              <a:rPr lang="ru-RU" smtClean="0"/>
              <a:pPr/>
              <a:t>30.07.2019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594D0C-D9F3-4E11-9773-93D2466C2DD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7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9690" y="229905"/>
            <a:ext cx="6912768" cy="1198831"/>
          </a:xfrm>
        </p:spPr>
        <p:txBody>
          <a:bodyPr/>
          <a:lstStyle/>
          <a:p>
            <a:pPr marL="0" indent="0" algn="ctr">
              <a:buNone/>
            </a:pPr>
            <a:r>
              <a:rPr lang="ru-RU" sz="2500" i="1" dirty="0" smtClean="0">
                <a:effectLst/>
              </a:rPr>
              <a:t/>
            </a:r>
            <a:br>
              <a:rPr lang="ru-RU" sz="2500" i="1" dirty="0" smtClean="0">
                <a:effectLst/>
              </a:rPr>
            </a:br>
            <a:r>
              <a:rPr lang="ru-RU" sz="2500" i="1" dirty="0">
                <a:effectLst/>
              </a:rPr>
              <a:t/>
            </a:r>
            <a:br>
              <a:rPr lang="ru-RU" sz="2500" i="1" dirty="0">
                <a:effectLst/>
              </a:rPr>
            </a:br>
            <a:r>
              <a:rPr lang="ru-RU" sz="2500" i="1" dirty="0" smtClean="0">
                <a:effectLst/>
              </a:rPr>
              <a:t/>
            </a:r>
            <a:br>
              <a:rPr lang="ru-RU" sz="2500" i="1" dirty="0" smtClean="0">
                <a:effectLst/>
              </a:rPr>
            </a:br>
            <a:r>
              <a:rPr lang="ru-RU" sz="2500" dirty="0">
                <a:effectLst/>
              </a:rPr>
              <a:t/>
            </a:r>
            <a:br>
              <a:rPr lang="ru-RU" sz="2500" dirty="0">
                <a:effectLst/>
              </a:rPr>
            </a:br>
            <a:r>
              <a:rPr lang="ru-RU" sz="2500" dirty="0" smtClean="0">
                <a:effectLst/>
              </a:rPr>
              <a:t/>
            </a:r>
            <a:br>
              <a:rPr lang="ru-RU" sz="2500" dirty="0" smtClean="0">
                <a:effectLst/>
              </a:rPr>
            </a:br>
            <a:r>
              <a:rPr lang="ru-RU" sz="2600" i="1" dirty="0" smtClean="0">
                <a:solidFill>
                  <a:srgbClr val="0000FF"/>
                </a:solidFill>
                <a:effectLst/>
              </a:rPr>
              <a:t>Уважаемые </a:t>
            </a:r>
            <a:r>
              <a:rPr lang="ru-RU" sz="2600" i="1" dirty="0">
                <a:solidFill>
                  <a:srgbClr val="0000FF"/>
                </a:solidFill>
                <a:effectLst/>
              </a:rPr>
              <a:t>жители </a:t>
            </a:r>
            <a:r>
              <a:rPr lang="ru-RU" sz="2600" i="1" dirty="0" smtClean="0">
                <a:solidFill>
                  <a:srgbClr val="0000FF"/>
                </a:solidFill>
                <a:effectLst/>
              </a:rPr>
              <a:t>Новотаманского сельского поселения Темрюкского района!</a:t>
            </a:r>
            <a:endParaRPr lang="ru-RU" sz="2600" dirty="0">
              <a:solidFill>
                <a:srgbClr val="0000FF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14282" y="1428736"/>
            <a:ext cx="8356380" cy="514351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900" i="1" dirty="0" smtClean="0"/>
              <a:t>      </a:t>
            </a:r>
          </a:p>
          <a:p>
            <a:pPr algn="l"/>
            <a:endParaRPr lang="ru-RU" sz="1900" i="1" dirty="0" smtClean="0"/>
          </a:p>
          <a:p>
            <a:pPr marL="3413125" indent="442913" algn="l">
              <a:spcBef>
                <a:spcPts val="1370"/>
              </a:spcBef>
              <a:spcAft>
                <a:spcPts val="1370"/>
              </a:spcAft>
            </a:pPr>
            <a:r>
              <a:rPr lang="ru-RU" sz="5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качества предоставляемых услуг населению, обеспечение эффективного социально-экономического развития поселения обусловлено состоянием его финансовых ресурсов.</a:t>
            </a:r>
            <a:endParaRPr lang="ru-RU" sz="5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13125" indent="442913" algn="l">
              <a:spcBef>
                <a:spcPts val="1370"/>
              </a:spcBef>
              <a:spcAft>
                <a:spcPts val="1370"/>
              </a:spcAft>
            </a:pPr>
            <a:r>
              <a:rPr lang="ru-RU" sz="5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целью максимального вовлечения жителей Новотаманского сельского поселения Темрюкского района в бюджетный процесс разработан и представлен на ваше рассмотрение проект «Бюджет для граждан».</a:t>
            </a:r>
          </a:p>
          <a:p>
            <a:pPr marL="3413125" indent="442913" algn="just">
              <a:spcBef>
                <a:spcPts val="1370"/>
              </a:spcBef>
              <a:spcAft>
                <a:spcPts val="1370"/>
              </a:spcAft>
            </a:pPr>
            <a:endParaRPr lang="ru-RU" sz="56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370"/>
              </a:spcBef>
              <a:spcAft>
                <a:spcPts val="1370"/>
              </a:spcAft>
            </a:pPr>
            <a:r>
              <a:rPr lang="ru-RU" sz="5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5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Бюджет для граждан» - это аналитический материал, </a:t>
            </a:r>
            <a:r>
              <a:rPr lang="ru-RU" sz="5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который в доступной и понятной форме раскрывает основные показатели бюджета Новотаманского сельского поселения Темрюкского района на 2019 год. </a:t>
            </a:r>
            <a:r>
              <a:rPr lang="ru-RU" sz="56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Мы надеемся, что подготовленный проект обеспечит большую прозрачность, открытость и доступность бюджетного процесса.</a:t>
            </a:r>
          </a:p>
          <a:p>
            <a:pPr indent="449580" algn="ctr">
              <a:lnSpc>
                <a:spcPct val="120000"/>
              </a:lnSpc>
              <a:spcBef>
                <a:spcPts val="1370"/>
              </a:spcBef>
              <a:spcAft>
                <a:spcPts val="1370"/>
              </a:spcAft>
            </a:pPr>
            <a:r>
              <a:rPr lang="ru-RU" sz="3700" i="1" dirty="0" smtClean="0"/>
              <a:t> </a:t>
            </a:r>
            <a:endParaRPr lang="ru-RU" sz="6400" b="1" i="1" baseline="0" dirty="0" smtClean="0"/>
          </a:p>
          <a:p>
            <a:pPr indent="449580" algn="just">
              <a:spcBef>
                <a:spcPts val="1370"/>
              </a:spcBef>
              <a:spcAft>
                <a:spcPts val="1370"/>
              </a:spcAft>
            </a:pPr>
            <a:endParaRPr lang="ru-RU" sz="6400" b="1" dirty="0" smtClean="0"/>
          </a:p>
          <a:p>
            <a:pPr algn="l"/>
            <a:r>
              <a:rPr lang="ru-RU" sz="2300" b="1" i="1" dirty="0" smtClean="0"/>
              <a:t>                </a:t>
            </a:r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285720" y="1142984"/>
            <a:ext cx="2857520" cy="314327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0628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133602"/>
            <a:ext cx="7596336" cy="127917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6600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99CCFF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Доходы бюджета</a:t>
            </a:r>
            <a:r>
              <a:rPr lang="ru-RU" sz="24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24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2248985496"/>
              </p:ext>
            </p:extLst>
          </p:nvPr>
        </p:nvGraphicFramePr>
        <p:xfrm>
          <a:off x="107504" y="1556792"/>
          <a:ext cx="9036496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9346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16824" cy="2357430"/>
          </a:xfrm>
        </p:spPr>
        <p:txBody>
          <a:bodyPr/>
          <a:lstStyle/>
          <a:p>
            <a:pPr algn="ctr">
              <a:buNone/>
            </a:pPr>
            <a:r>
              <a:rPr lang="ru-RU" sz="2800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Структура </a:t>
            </a:r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налоговых и неналоговых </a:t>
            </a:r>
            <a:r>
              <a:rPr lang="ru-RU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доходов </a:t>
            </a:r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Новотаманского сельского поселения Темрюкского района на 2019 год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500306"/>
            <a:ext cx="8568952" cy="424106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0230636"/>
              </p:ext>
            </p:extLst>
          </p:nvPr>
        </p:nvGraphicFramePr>
        <p:xfrm>
          <a:off x="285720" y="2500307"/>
          <a:ext cx="8607331" cy="4088393"/>
        </p:xfrm>
        <a:graphic>
          <a:graphicData uri="http://schemas.openxmlformats.org/drawingml/2006/table">
            <a:tbl>
              <a:tblPr firstRow="1" firstCol="1" bandRow="1"/>
              <a:tblGrid>
                <a:gridCol w="6951146"/>
                <a:gridCol w="1656185"/>
              </a:tblGrid>
              <a:tr h="571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Наименование дохода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1" marR="42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Сумма, рублей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2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Налог </a:t>
                      </a: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доходы физических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лиц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4 928 000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2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Доходы от уплаты акцизов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3 637 100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45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Единый </a:t>
                      </a: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сельскохозяйственный налог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86 000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2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Налог на имущество физических лиц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1 089 000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2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Земельный налог с организаций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3 417 000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3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Земельный налог с физических лиц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4 746 700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Доходы</a:t>
                      </a:r>
                      <a:r>
                        <a:rPr lang="ru-RU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от сдачи в аренду имущества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29 800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Штрафы, санкции, возмещение ущерба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20 800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7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17 954 400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1" marR="42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5096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0"/>
            <a:ext cx="7676902" cy="1412776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МЕЖБЮДЖЕТНЫЕ ТРАНСФЕРТЫ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484783"/>
            <a:ext cx="8928992" cy="5184577"/>
          </a:xfrm>
        </p:spPr>
        <p:txBody>
          <a:bodyPr>
            <a:normAutofit/>
          </a:bodyPr>
          <a:lstStyle/>
          <a:p>
            <a:pPr algn="ctr"/>
            <a:r>
              <a:rPr lang="ru-RU" sz="3000" b="1" u="sng" dirty="0">
                <a:solidFill>
                  <a:srgbClr val="144696"/>
                </a:solidFill>
              </a:rPr>
              <a:t>Межбюджетные трансферты из </a:t>
            </a:r>
            <a:r>
              <a:rPr lang="ru-RU" sz="3000" b="1" u="sng" dirty="0" smtClean="0">
                <a:solidFill>
                  <a:srgbClr val="144696"/>
                </a:solidFill>
              </a:rPr>
              <a:t>бюджета Краснодарского края и муниципального образования Темрюкский район местному бюджету </a:t>
            </a:r>
            <a:r>
              <a:rPr lang="ru-RU" sz="3000" b="1" u="sng" dirty="0">
                <a:solidFill>
                  <a:srgbClr val="144696"/>
                </a:solidFill>
              </a:rPr>
              <a:t>предоставляются в форме</a:t>
            </a:r>
            <a:r>
              <a:rPr lang="ru-RU" sz="3000" b="1" u="sng" dirty="0" smtClean="0">
                <a:solidFill>
                  <a:srgbClr val="144696"/>
                </a:solidFill>
              </a:rPr>
              <a:t>:</a:t>
            </a:r>
          </a:p>
          <a:p>
            <a:pPr algn="l"/>
            <a:r>
              <a:rPr lang="ru-RU" sz="2600" b="1" dirty="0" smtClean="0"/>
              <a:t>1. </a:t>
            </a:r>
            <a:r>
              <a:rPr lang="ru-RU" sz="2600" b="1" dirty="0" smtClean="0">
                <a:solidFill>
                  <a:srgbClr val="0000FF"/>
                </a:solidFill>
              </a:rPr>
              <a:t>дотаций </a:t>
            </a:r>
            <a:r>
              <a:rPr lang="ru-RU" sz="2600" b="1" dirty="0">
                <a:solidFill>
                  <a:srgbClr val="0000FF"/>
                </a:solidFill>
              </a:rPr>
              <a:t>на выравнивание </a:t>
            </a:r>
            <a:r>
              <a:rPr lang="ru-RU" sz="2600" b="1" dirty="0" smtClean="0"/>
              <a:t>бюджетной обеспеченности поселений; </a:t>
            </a:r>
            <a:endParaRPr lang="ru-RU" sz="2600" b="1" dirty="0"/>
          </a:p>
          <a:p>
            <a:pPr algn="l"/>
            <a:r>
              <a:rPr lang="ru-RU" sz="2600" b="1" dirty="0" smtClean="0"/>
              <a:t>2. </a:t>
            </a:r>
            <a:r>
              <a:rPr lang="ru-RU" sz="2600" b="1" dirty="0" smtClean="0">
                <a:solidFill>
                  <a:srgbClr val="0000FF"/>
                </a:solidFill>
              </a:rPr>
              <a:t>субвенций </a:t>
            </a:r>
            <a:r>
              <a:rPr lang="ru-RU" sz="2600" b="1" dirty="0">
                <a:solidFill>
                  <a:srgbClr val="0000FF"/>
                </a:solidFill>
              </a:rPr>
              <a:t>местным бюджетам; </a:t>
            </a:r>
          </a:p>
          <a:p>
            <a:pPr algn="l"/>
            <a:r>
              <a:rPr lang="ru-RU" sz="2600" b="1" dirty="0" smtClean="0"/>
              <a:t>3. </a:t>
            </a:r>
            <a:r>
              <a:rPr lang="ru-RU" sz="2600" b="1" dirty="0" smtClean="0">
                <a:solidFill>
                  <a:srgbClr val="0000FF"/>
                </a:solidFill>
              </a:rPr>
              <a:t>субсидий </a:t>
            </a:r>
            <a:r>
              <a:rPr lang="ru-RU" sz="2600" b="1" dirty="0">
                <a:solidFill>
                  <a:srgbClr val="0000FF"/>
                </a:solidFill>
              </a:rPr>
              <a:t>местным бюджетам; </a:t>
            </a:r>
          </a:p>
          <a:p>
            <a:pPr algn="l"/>
            <a:r>
              <a:rPr lang="ru-RU" sz="2600" b="1" dirty="0" smtClean="0"/>
              <a:t>4. </a:t>
            </a:r>
            <a:r>
              <a:rPr lang="ru-RU" sz="2600" b="1" dirty="0" smtClean="0">
                <a:solidFill>
                  <a:srgbClr val="0000FF"/>
                </a:solidFill>
              </a:rPr>
              <a:t>иных </a:t>
            </a:r>
            <a:r>
              <a:rPr lang="ru-RU" sz="2600" b="1" dirty="0">
                <a:solidFill>
                  <a:srgbClr val="0000FF"/>
                </a:solidFill>
              </a:rPr>
              <a:t>межбюджетных трансфертов </a:t>
            </a:r>
            <a:r>
              <a:rPr lang="ru-RU" sz="2600" b="1" dirty="0"/>
              <a:t>местным бюджетам.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105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"/>
            <a:ext cx="7272808" cy="1844824"/>
          </a:xfrm>
        </p:spPr>
        <p:txBody>
          <a:bodyPr/>
          <a:lstStyle/>
          <a:p>
            <a:pPr marL="0" indent="0" algn="ctr">
              <a:buNone/>
            </a:pPr>
            <a:r>
              <a:rPr lang="ru-RU" sz="2500" dirty="0">
                <a:solidFill>
                  <a:schemeClr val="accent3">
                    <a:lumMod val="75000"/>
                  </a:schemeClr>
                </a:solidFill>
              </a:rPr>
              <a:t>Безвозмездные  </a:t>
            </a:r>
            <a:r>
              <a:rPr lang="ru-RU" sz="2500" dirty="0" smtClean="0">
                <a:solidFill>
                  <a:schemeClr val="accent3">
                    <a:lumMod val="75000"/>
                  </a:schemeClr>
                </a:solidFill>
              </a:rPr>
              <a:t>поступления в бюджет Новотаманского сельского поселения Темрюкского района</a:t>
            </a:r>
            <a:r>
              <a:rPr lang="ru-RU" sz="25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5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500" dirty="0">
                <a:solidFill>
                  <a:schemeClr val="accent3">
                    <a:lumMod val="75000"/>
                  </a:schemeClr>
                </a:solidFill>
              </a:rPr>
              <a:t>от других бюджетов  бюджетной системы   </a:t>
            </a:r>
            <a:r>
              <a:rPr lang="ru-RU" sz="2500" dirty="0" smtClean="0">
                <a:solidFill>
                  <a:schemeClr val="accent3">
                    <a:lumMod val="75000"/>
                  </a:schemeClr>
                </a:solidFill>
              </a:rPr>
              <a:t>Российской Федерации </a:t>
            </a:r>
            <a:r>
              <a:rPr lang="ru-RU" sz="2500" dirty="0">
                <a:solidFill>
                  <a:schemeClr val="accent3">
                    <a:lumMod val="75000"/>
                  </a:schemeClr>
                </a:solidFill>
              </a:rPr>
              <a:t>в  </a:t>
            </a:r>
            <a:r>
              <a:rPr lang="ru-RU" sz="2500" dirty="0" smtClean="0">
                <a:solidFill>
                  <a:schemeClr val="accent3">
                    <a:lumMod val="75000"/>
                  </a:schemeClr>
                </a:solidFill>
              </a:rPr>
              <a:t>2019 </a:t>
            </a:r>
            <a:r>
              <a:rPr lang="ru-RU" sz="2500" dirty="0">
                <a:solidFill>
                  <a:schemeClr val="accent3">
                    <a:lumMod val="75000"/>
                  </a:schemeClr>
                </a:solidFill>
              </a:rPr>
              <a:t>году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16832"/>
            <a:ext cx="8856984" cy="4941168"/>
          </a:xfrm>
          <a:solidFill>
            <a:srgbClr val="FFC000"/>
          </a:solidFill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1981507"/>
              </p:ext>
            </p:extLst>
          </p:nvPr>
        </p:nvGraphicFramePr>
        <p:xfrm>
          <a:off x="214283" y="1857364"/>
          <a:ext cx="8781932" cy="279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3270660"/>
              </p:ext>
            </p:extLst>
          </p:nvPr>
        </p:nvGraphicFramePr>
        <p:xfrm>
          <a:off x="539552" y="4797151"/>
          <a:ext cx="8185839" cy="1846559"/>
        </p:xfrm>
        <a:graphic>
          <a:graphicData uri="http://schemas.openxmlformats.org/drawingml/2006/table">
            <a:tbl>
              <a:tblPr/>
              <a:tblGrid>
                <a:gridCol w="599337"/>
                <a:gridCol w="4994214"/>
                <a:gridCol w="2592288"/>
              </a:tblGrid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 на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рублей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Дотации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8 970 000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Субвенции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225 500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Субсидии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6 658 000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13 426 500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29 306 800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доходов на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47 261 200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безвозмездных поступлений  в  общей структуре доходов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85250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116632"/>
            <a:ext cx="7416824" cy="10446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u="sng" dirty="0" smtClean="0">
                <a:solidFill>
                  <a:srgbClr val="0070C0"/>
                </a:solidFill>
              </a:rPr>
              <a:t>РАСХОДЫ БЮДЖЕТА Новотаманского сельского поселения Темрюкского района</a:t>
            </a:r>
            <a:endParaRPr lang="ru-RU" sz="2700" u="sng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340768"/>
            <a:ext cx="9036496" cy="55172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123728" y="1449825"/>
            <a:ext cx="5328592" cy="1527248"/>
          </a:xfrm>
          <a:prstGeom prst="ellipse">
            <a:avLst/>
          </a:prstGeom>
          <a:solidFill>
            <a:srgbClr val="CCE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</a:rPr>
              <a:t>КЛАССИФИКАЦИЯ РАСХОДОВ БЮДЖЕТА ПО ПРИЗНАКАМ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 rot="2005747">
            <a:off x="2505914" y="2709822"/>
            <a:ext cx="484632" cy="748764"/>
          </a:xfrm>
          <a:prstGeom prst="downArrow">
            <a:avLst/>
          </a:prstGeom>
          <a:solidFill>
            <a:srgbClr val="0000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19985437">
            <a:off x="6421632" y="2727854"/>
            <a:ext cx="484632" cy="712700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43608" y="3394278"/>
            <a:ext cx="2952328" cy="3463722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1200" b="1" dirty="0"/>
              <a:t> </a:t>
            </a:r>
            <a:r>
              <a:rPr lang="ru-RU" sz="1400" b="1" i="1" u="sng" dirty="0">
                <a:solidFill>
                  <a:srgbClr val="003399"/>
                </a:solidFill>
              </a:rPr>
              <a:t>Функциональная классификация расходов </a:t>
            </a:r>
            <a:r>
              <a:rPr lang="ru-RU" sz="1200" dirty="0"/>
              <a:t>бюджетов </a:t>
            </a:r>
            <a:r>
              <a:rPr lang="ru-RU" sz="1200" dirty="0" smtClean="0"/>
              <a:t>РФ </a:t>
            </a:r>
            <a:r>
              <a:rPr lang="ru-RU" sz="1200" dirty="0"/>
              <a:t>является группировкой расходов бюджетов всех уровней бюджетной системы </a:t>
            </a:r>
            <a:r>
              <a:rPr lang="ru-RU" sz="1200" dirty="0" smtClean="0"/>
              <a:t>РФ и </a:t>
            </a:r>
            <a:r>
              <a:rPr lang="ru-RU" sz="1200" dirty="0"/>
              <a:t>отражает направление бюджетных средств на выполнение основных функций государства, в том числе на финансирование реализации нормативных правовых актов, принятых органами государственной власти </a:t>
            </a:r>
            <a:r>
              <a:rPr lang="ru-RU" sz="1200" dirty="0" smtClean="0"/>
              <a:t>РФ и </a:t>
            </a:r>
            <a:r>
              <a:rPr lang="ru-RU" sz="1200" dirty="0"/>
              <a:t>органами государственной власти субъектов </a:t>
            </a:r>
            <a:r>
              <a:rPr lang="ru-RU" sz="1200" dirty="0" smtClean="0"/>
              <a:t>РФ, </a:t>
            </a:r>
            <a:r>
              <a:rPr lang="ru-RU" sz="1200" dirty="0"/>
              <a:t>на финансирование осуществления отдельных государственных полномочий, передаваемых другим уровням власти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08104" y="3394231"/>
            <a:ext cx="2808311" cy="3463769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Ведомственная классификация </a:t>
            </a:r>
            <a:r>
              <a:rPr lang="ru-RU" sz="1400" b="1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расходов </a:t>
            </a:r>
            <a:r>
              <a:rPr lang="ru-RU" sz="1200" i="1" dirty="0"/>
              <a:t>местных бюджетов является группировкой расходов </a:t>
            </a:r>
            <a:r>
              <a:rPr lang="ru-RU" sz="1200" i="1" dirty="0" smtClean="0"/>
              <a:t>и </a:t>
            </a:r>
            <a:r>
              <a:rPr lang="ru-RU" sz="1200" i="1" dirty="0"/>
              <a:t>отражает распределение бюджетных ассигнований по главным </a:t>
            </a:r>
            <a:r>
              <a:rPr lang="ru-RU" sz="1200" i="1" dirty="0" smtClean="0"/>
              <a:t>распорядителям бюджетных средств, разделам, подразделам, целевым </a:t>
            </a:r>
            <a:r>
              <a:rPr lang="ru-RU" sz="1200" i="1" dirty="0"/>
              <a:t>статьям и видам расходов функциональной классификации расходов бюджетов </a:t>
            </a:r>
            <a:r>
              <a:rPr lang="ru-RU" sz="1200" i="1" dirty="0" smtClean="0"/>
              <a:t>РФ, </a:t>
            </a:r>
            <a:r>
              <a:rPr lang="ru-RU" sz="1200" i="1" dirty="0"/>
              <a:t>группам расходов, предметным статьям, подстатьям и элементам расходов экономической классификации расходов бюджетов </a:t>
            </a:r>
            <a:r>
              <a:rPr lang="ru-RU" sz="1200" i="1" dirty="0" smtClean="0"/>
              <a:t>РФ.</a:t>
            </a:r>
            <a:endParaRPr lang="ru-RU" sz="12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99606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632848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Функциональная структура расходов </a:t>
            </a:r>
            <a:r>
              <a:rPr lang="ru-RU" sz="2800" i="1" dirty="0" smtClean="0">
                <a:solidFill>
                  <a:srgbClr val="0000FF"/>
                </a:solidFill>
              </a:rPr>
              <a:t>бюджета Новотаманского сельского поселения Темрюкского района на 2019 год </a:t>
            </a:r>
            <a:r>
              <a:rPr lang="ru-RU" sz="2800" dirty="0" smtClean="0">
                <a:solidFill>
                  <a:srgbClr val="0000FF"/>
                </a:solidFill>
              </a:rPr>
              <a:t>(тыс. руб.)</a:t>
            </a:r>
            <a:br>
              <a:rPr lang="ru-RU" sz="2800" dirty="0" smtClean="0">
                <a:solidFill>
                  <a:srgbClr val="0000FF"/>
                </a:solidFill>
              </a:rPr>
            </a:br>
            <a:endParaRPr lang="ru-RU" sz="2800" i="1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340768"/>
            <a:ext cx="8856984" cy="5616624"/>
          </a:xfrm>
        </p:spPr>
        <p:txBody>
          <a:bodyPr/>
          <a:lstStyle/>
          <a:p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/>
          <p:nvPr/>
        </p:nvGraphicFramePr>
        <p:xfrm>
          <a:off x="1" y="19050"/>
          <a:ext cx="9143999" cy="683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33666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116631"/>
            <a:ext cx="7497390" cy="720081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u="sng" dirty="0" smtClean="0">
                <a:solidFill>
                  <a:srgbClr val="33CC33"/>
                </a:solidFill>
              </a:rPr>
              <a:t>РАСХОДЫ НА КУЛЬТУРУ</a:t>
            </a:r>
            <a:endParaRPr lang="ru-RU" u="sng" dirty="0">
              <a:solidFill>
                <a:srgbClr val="33CC33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4251" y="1161330"/>
            <a:ext cx="9148251" cy="5696669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Оказание услуг в сфере культуры осуществляет </a:t>
            </a:r>
          </a:p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следующее учреждение:</a:t>
            </a:r>
          </a:p>
          <a:p>
            <a:pPr algn="l"/>
            <a:r>
              <a:rPr lang="ru-RU" sz="1800" b="1" i="1" dirty="0" smtClean="0">
                <a:solidFill>
                  <a:schemeClr val="accent6">
                    <a:lumMod val="50000"/>
                  </a:schemeClr>
                </a:solidFill>
              </a:rPr>
              <a:t>- Муниципальное бюджетное учреждение культуры «Новотаманский культурно-социальный центр» Новотаманского сельского поселения Темрюкского района в его состав входят 3 сельских дома культуры и 3 библиотеки (в поселках Таманский, Веселовка, Прогресс)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7" y="3314293"/>
            <a:ext cx="3096342" cy="163741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251" y="3862917"/>
            <a:ext cx="2817114" cy="203533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7" y="5110687"/>
            <a:ext cx="3096342" cy="16771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3862916"/>
            <a:ext cx="3059832" cy="217758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75684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140944"/>
            <a:ext cx="7676902" cy="90068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C709BE"/>
                </a:solidFill>
              </a:rPr>
              <a:t>ФУНКЦИОНАЛЬНАЯ СТРУКТУРА РАСХОДОВ В СФЕРЕ КУЛЬТУРЫ НА 2019 ГОД</a:t>
            </a:r>
            <a:endParaRPr lang="ru-RU" sz="2800" dirty="0">
              <a:solidFill>
                <a:srgbClr val="C709B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411760" y="1268760"/>
            <a:ext cx="4320480" cy="1584176"/>
          </a:xfrm>
          <a:prstGeom prst="ellipse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</a:rPr>
              <a:t>КУЛЬТУРА            14550,0 тыс. руб.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rot="2665876">
            <a:off x="2169442" y="2523409"/>
            <a:ext cx="484632" cy="978408"/>
          </a:xfrm>
          <a:prstGeom prst="downArrow">
            <a:avLst/>
          </a:prstGeom>
          <a:solidFill>
            <a:srgbClr val="FFCC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19357237">
            <a:off x="6601511" y="2540286"/>
            <a:ext cx="484632" cy="978408"/>
          </a:xfrm>
          <a:prstGeom prst="downArrow">
            <a:avLst/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19" y="3789040"/>
            <a:ext cx="2675743" cy="2448272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rgbClr val="002060"/>
                </a:solidFill>
              </a:rPr>
              <a:t>ДОМА КУЛЬТУРЫ, </a:t>
            </a:r>
          </a:p>
          <a:p>
            <a:pPr algn="ctr"/>
            <a:r>
              <a:rPr lang="ru-RU" sz="2200" b="1" i="1" dirty="0" smtClean="0">
                <a:solidFill>
                  <a:srgbClr val="002060"/>
                </a:solidFill>
              </a:rPr>
              <a:t>14370,6 тыс. рублей</a:t>
            </a:r>
          </a:p>
          <a:p>
            <a:pPr algn="ctr"/>
            <a:endParaRPr lang="ru-RU" sz="2200" b="1" i="1" dirty="0">
              <a:solidFill>
                <a:srgbClr val="0070C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54281" y="3789040"/>
            <a:ext cx="2682213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rgbClr val="D640B9"/>
                </a:solidFill>
              </a:rPr>
              <a:t>ДРУГИЕ ВОПРОСЫ КУЛЬТУРЫ</a:t>
            </a:r>
          </a:p>
          <a:p>
            <a:pPr algn="ctr"/>
            <a:r>
              <a:rPr lang="ru-RU" sz="2200" b="1" i="1" dirty="0" smtClean="0">
                <a:solidFill>
                  <a:srgbClr val="D640B9"/>
                </a:solidFill>
              </a:rPr>
              <a:t>179,4 тыс. рублей</a:t>
            </a:r>
            <a:endParaRPr lang="ru-RU" sz="2200" b="1" i="1" dirty="0">
              <a:solidFill>
                <a:srgbClr val="D640B9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51220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116632"/>
            <a:ext cx="7569398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u="sng" dirty="0" smtClean="0">
                <a:solidFill>
                  <a:srgbClr val="FF0000"/>
                </a:solidFill>
              </a:rPr>
              <a:t>Структура расходов бюджета Новотаманского сельского поселения Темрюкского района в разрезе программных и непрограммных расходов в 2019 году </a:t>
            </a:r>
            <a:endParaRPr lang="ru-RU" sz="2600" u="sng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132856"/>
            <a:ext cx="8208912" cy="439248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6731216"/>
              </p:ext>
            </p:extLst>
          </p:nvPr>
        </p:nvGraphicFramePr>
        <p:xfrm>
          <a:off x="428596" y="1673424"/>
          <a:ext cx="835752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4200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6984776" cy="857232"/>
          </a:xfrm>
        </p:spPr>
        <p:txBody>
          <a:bodyPr/>
          <a:lstStyle/>
          <a:p>
            <a:pPr marL="0" indent="0" algn="ctr">
              <a:buNone/>
            </a:pP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300" dirty="0" smtClean="0">
                <a:solidFill>
                  <a:srgbClr val="0000FF"/>
                </a:solidFill>
              </a:rPr>
              <a:t>Перечень программ Новотаманского сельского поселения Темрюкского района на 2019 год</a:t>
            </a:r>
            <a:endParaRPr lang="ru-RU" sz="23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800885"/>
              </p:ext>
            </p:extLst>
          </p:nvPr>
        </p:nvGraphicFramePr>
        <p:xfrm>
          <a:off x="0" y="1214421"/>
          <a:ext cx="9144000" cy="5643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034"/>
                <a:gridCol w="7375659"/>
                <a:gridCol w="1268307"/>
              </a:tblGrid>
              <a:tr h="250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Наименование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2019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87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"Эффективное муниципальное управление на 2018-2020 годы Новотаманского сельского поселения Темрюкского района"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13035,1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61558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"Компенсационные выплаты руководителям органов территориального общественного самоуправления Новотаманского сельского поселения Темрюкского района" на 2018-2020 годы </a:t>
                      </a:r>
                      <a:endParaRPr lang="ru-RU" sz="100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"Развитие, эксплуатация и обслуживание информационно-коммуникационных технологий администрации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1164,8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87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"Обеспечение информационного освещения деятельности администрации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779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"Капитальный и текущий ремонт здания администрации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700,0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87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«Противодействие коррупции в Новотаманском  сельском поселении Темрюкского района на 2018-2020 годы»</a:t>
                      </a:r>
                      <a:endParaRPr lang="ru-RU" sz="100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1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"Пожарная безопасность в Новотаманском сельском поселении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510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"Укрепление правопорядка, профилактика правонарушений и усиление борьбы с преступностью в Новотаманском сельском поселении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"Капитальный ремонт и ремонт автомобильных дорог местного значения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10214,9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"Повышение безопасности дорожного движения на территории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2930,6</a:t>
                      </a:r>
                      <a:endParaRPr lang="ru-RU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"Поддержка малого и среднего предпринимательства в Новотаманском сельском поселении Темрюкского района" на 2018-2020 годы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</a:t>
                      </a:r>
                      <a:endParaRPr lang="ru-RU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"Оформление прав на объекты недвижимости Новотаманского сельского поселения Темрюкского района" на 2019-2021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400,0</a:t>
                      </a:r>
                      <a:endParaRPr lang="ru-RU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46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"Газификация Новотаманского сельского поселения Темрюкского района на 2018-2020 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270,0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46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r>
                        <a:rPr lang="ru-RU" sz="1200" b="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"Жилище" Новотаманского сельского поселения Темрюкского района на 2018-2020 годы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53,0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87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"Благоустройство территории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5211,9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"Социально-культурное развитие Новотаманского сельского поселения Темрюкского района на 2018-2020 годы"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14424,6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"Решение социально-значимых задач Новотаманского сельского поселения Темрюкского района на 2018-2020 годы"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179,4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94547" y="857232"/>
            <a:ext cx="1368152" cy="2857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</a:rPr>
              <a:t>Тыс. руб.</a:t>
            </a:r>
            <a:endParaRPr lang="ru-RU" sz="1200" dirty="0">
              <a:ln>
                <a:solidFill>
                  <a:schemeClr val="tx1"/>
                </a:solidFill>
              </a:ln>
              <a:solidFill>
                <a:srgbClr val="0000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0119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992888" cy="2952328"/>
          </a:xfrm>
        </p:spPr>
        <p:txBody>
          <a:bodyPr>
            <a:normAutofit/>
          </a:bodyPr>
          <a:lstStyle/>
          <a:p>
            <a:pPr algn="ctr"/>
            <a:r>
              <a:rPr lang="ru-RU" sz="4400" b="1" u="sng" dirty="0" smtClean="0">
                <a:solidFill>
                  <a:srgbClr val="C00000"/>
                </a:solidFill>
              </a:rPr>
              <a:t>Бюджет</a:t>
            </a:r>
            <a:r>
              <a:rPr lang="ru-RU" sz="3600" dirty="0"/>
              <a:t> – </a:t>
            </a:r>
            <a:r>
              <a:rPr lang="ru-RU" sz="3200" dirty="0"/>
              <a:t>это форма образования и расходования </a:t>
            </a:r>
            <a:r>
              <a:rPr lang="ru-RU" sz="3200" dirty="0" smtClean="0"/>
              <a:t>денежных </a:t>
            </a:r>
            <a:r>
              <a:rPr lang="ru-RU" sz="3200" dirty="0"/>
              <a:t>средств, предназначенных для финансового обеспечения </a:t>
            </a:r>
            <a:r>
              <a:rPr lang="ru-RU" sz="3200" dirty="0" smtClean="0"/>
              <a:t>задач </a:t>
            </a:r>
            <a:r>
              <a:rPr lang="ru-RU" sz="3200" dirty="0"/>
              <a:t>и функций государства и местного </a:t>
            </a:r>
            <a:r>
              <a:rPr lang="ru-RU" sz="3200" dirty="0" smtClean="0"/>
              <a:t>самоуправления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6864" cy="136815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000" dirty="0" smtClean="0">
                <a:solidFill>
                  <a:srgbClr val="00B0F0"/>
                </a:solidFill>
              </a:rPr>
              <a:t>БЮДЖЕТ</a:t>
            </a:r>
            <a:endParaRPr lang="ru-RU" sz="6000" dirty="0">
              <a:solidFill>
                <a:srgbClr val="00B0F0"/>
              </a:solidFill>
            </a:endParaRPr>
          </a:p>
        </p:txBody>
      </p:sp>
      <p:pic>
        <p:nvPicPr>
          <p:cNvPr id="2050" name="Picture 2" descr="C:\Users\PC\Desktop\фото рубли\images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509120"/>
            <a:ext cx="5616624" cy="223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3778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6984776" cy="1214422"/>
          </a:xfrm>
        </p:spPr>
        <p:txBody>
          <a:bodyPr/>
          <a:lstStyle/>
          <a:p>
            <a:pPr marL="0" indent="0" algn="ctr">
              <a:buNone/>
            </a:pP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300" dirty="0" smtClean="0">
                <a:solidFill>
                  <a:srgbClr val="0000FF"/>
                </a:solidFill>
              </a:rPr>
              <a:t> Перечень программ Новотаманского сельского поселения Темрюкского района на 2019 год(продолжение)</a:t>
            </a:r>
            <a:endParaRPr lang="ru-RU" sz="23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800885"/>
              </p:ext>
            </p:extLst>
          </p:nvPr>
        </p:nvGraphicFramePr>
        <p:xfrm>
          <a:off x="0" y="1411905"/>
          <a:ext cx="9144000" cy="3598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678"/>
                <a:gridCol w="7507015"/>
                <a:gridCol w="126830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Наименование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2019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14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"Пенсионное обеспечение за выслугу лет лицам, замещавшим муниципальные должности и должности муниципальной службы Новотаманского сельского поселения Темрюкского района на 2018-2020 годы"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60,0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20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00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"Развитие массового спорта на Тамани" на 2018-2020 годы Новотаманского сельского поселения Темрюкского района</a:t>
                      </a:r>
                      <a:endParaRPr lang="ru-RU" sz="100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"Поддержка социально ориентированных некоммерческих организаций в Новотаманском сельском поселении Темрюкского района" на 2018-2020 годы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45,0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"Формирование комфортной городской среды" Новотаманского сельского поселения Темрюкского района на 2018-2022 годы</a:t>
                      </a:r>
                      <a:endParaRPr lang="ru-RU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 расходов  по  программам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49479,3</a:t>
                      </a:r>
                      <a:endParaRPr lang="ru-RU" sz="12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</a:t>
                      </a:r>
                      <a:r>
                        <a:rPr lang="ru-RU" sz="10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1851,6</a:t>
                      </a:r>
                      <a:endParaRPr lang="ru-RU" sz="12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480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расходов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51330,9</a:t>
                      </a:r>
                      <a:endParaRPr lang="ru-RU" sz="12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181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программных </a:t>
                      </a:r>
                      <a:r>
                        <a:rPr lang="ru-RU" sz="100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в общей структуре расходов бюджета </a:t>
                      </a:r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Новотаманского сельского</a:t>
                      </a:r>
                      <a:r>
                        <a:rPr lang="ru-RU" sz="100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поселения Темрюкского района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96,4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181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непрограммных </a:t>
                      </a:r>
                      <a:r>
                        <a:rPr lang="ru-RU" sz="100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в общей структуре расходов бюджета </a:t>
                      </a:r>
                      <a:r>
                        <a:rPr lang="ru-RU" sz="10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Новотаманского сельского</a:t>
                      </a:r>
                      <a:r>
                        <a:rPr lang="ru-RU" sz="100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поселения Темрюкского района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" marR="5615" marT="56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3,6</a:t>
                      </a:r>
                      <a:endParaRPr lang="ru-RU" sz="12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786710" y="928670"/>
            <a:ext cx="1275988" cy="35719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</a:rPr>
              <a:t>Тыс. руб.</a:t>
            </a:r>
            <a:endParaRPr lang="ru-RU" sz="1200" dirty="0">
              <a:ln>
                <a:solidFill>
                  <a:schemeClr val="tx1"/>
                </a:solidFill>
              </a:ln>
              <a:solidFill>
                <a:srgbClr val="0000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0119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272808" cy="6206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ПОНЯТИЯ И ТЕРМИНЫ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8774" y="764704"/>
            <a:ext cx="8826491" cy="6093296"/>
          </a:xfrm>
        </p:spPr>
        <p:txBody>
          <a:bodyPr>
            <a:noAutofit/>
          </a:bodyPr>
          <a:lstStyle/>
          <a:p>
            <a:pPr algn="just"/>
            <a:r>
              <a:rPr lang="ru-RU" sz="1400" u="sng" dirty="0" smtClean="0">
                <a:solidFill>
                  <a:schemeClr val="tx1"/>
                </a:solidFill>
              </a:rPr>
              <a:t>Бюджетные обязательства </a:t>
            </a:r>
            <a:r>
              <a:rPr lang="ru-RU" sz="1400" dirty="0" smtClean="0">
                <a:solidFill>
                  <a:schemeClr val="tx1"/>
                </a:solidFill>
              </a:rPr>
              <a:t>– расходные обязательства, подлежащие исполнению в соответствующем финансовом году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u="sng" dirty="0" smtClean="0">
                <a:solidFill>
                  <a:schemeClr val="tx1"/>
                </a:solidFill>
                <a:ea typeface="Calibri"/>
              </a:rPr>
              <a:t>Бюджетные </a:t>
            </a:r>
            <a:r>
              <a:rPr lang="ru-RU" sz="1400" u="sng" dirty="0">
                <a:solidFill>
                  <a:schemeClr val="tx1"/>
                </a:solidFill>
                <a:ea typeface="Calibri"/>
              </a:rPr>
              <a:t>ассигнования</a:t>
            </a:r>
            <a:r>
              <a:rPr lang="ru-RU" sz="1400" dirty="0">
                <a:solidFill>
                  <a:schemeClr val="tx1"/>
                </a:solidFill>
                <a:ea typeface="Calibri"/>
              </a:rPr>
              <a:t> - предельные объемы денежных средств, предусмотренных в соответствующем финансовом году для исполнения бюджетных </a:t>
            </a:r>
            <a:r>
              <a:rPr lang="ru-RU" sz="1400" dirty="0" smtClean="0">
                <a:solidFill>
                  <a:schemeClr val="tx1"/>
                </a:solidFill>
                <a:ea typeface="Calibri"/>
              </a:rPr>
              <a:t>обязательств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u="sng" dirty="0" smtClean="0">
                <a:solidFill>
                  <a:schemeClr val="tx1"/>
                </a:solidFill>
              </a:rPr>
              <a:t>Бюджетная классификация</a:t>
            </a:r>
            <a:r>
              <a:rPr lang="ru-RU" sz="1400" dirty="0" smtClean="0">
                <a:solidFill>
                  <a:schemeClr val="tx1"/>
                </a:solidFill>
              </a:rPr>
              <a:t> - группировка доходов, расходов и источников финансирования дефицитов  бюджетной системы Российской Федерации, используемая для составления и исполнения бюджетов</a:t>
            </a:r>
          </a:p>
          <a:p>
            <a:pPr algn="just"/>
            <a:r>
              <a:rPr lang="ru-RU" sz="1400" u="sng" dirty="0" smtClean="0">
                <a:solidFill>
                  <a:schemeClr val="tx1"/>
                </a:solidFill>
              </a:rPr>
              <a:t>Бюджетный кредит</a:t>
            </a:r>
            <a:r>
              <a:rPr lang="ru-RU" sz="1400" dirty="0" smtClean="0">
                <a:solidFill>
                  <a:schemeClr val="tx1"/>
                </a:solidFill>
              </a:rPr>
              <a:t> – денежные средства, предоставляемые бюджетом другому бюджету бюджетной системы Российской Федерации, юридическому лицу (за исключением государственных (муниципальных) учреждений), иностранному государству, иностранному юридическому лицу на возвратной и возмездной основах</a:t>
            </a:r>
          </a:p>
          <a:p>
            <a:pPr algn="just"/>
            <a:r>
              <a:rPr lang="ru-RU" sz="1400" u="sng" dirty="0" smtClean="0">
                <a:solidFill>
                  <a:schemeClr val="tx1"/>
                </a:solidFill>
              </a:rPr>
              <a:t>Бюджетный </a:t>
            </a:r>
            <a:r>
              <a:rPr lang="ru-RU" sz="1400" u="sng" dirty="0">
                <a:solidFill>
                  <a:schemeClr val="tx1"/>
                </a:solidFill>
              </a:rPr>
              <a:t>процесс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регламентируемая законодательством Российской Федерации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u="sng" dirty="0">
                <a:solidFill>
                  <a:schemeClr val="tx1"/>
                </a:solidFill>
              </a:rPr>
              <a:t>Бюджетная система Российской Федерации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основанная на экономических отношениях и государственном устройстве Российской Федерации, регулируемая законодательством Российской Федерации </a:t>
            </a:r>
            <a:r>
              <a:rPr lang="ru-RU" sz="1400" dirty="0">
                <a:solidFill>
                  <a:schemeClr val="tx1"/>
                </a:solidFill>
              </a:rPr>
              <a:t>совокупность </a:t>
            </a:r>
            <a:r>
              <a:rPr lang="ru-RU" sz="1400" dirty="0" smtClean="0">
                <a:solidFill>
                  <a:schemeClr val="tx1"/>
                </a:solidFill>
              </a:rPr>
              <a:t>федерального бюджета, бюджетов субъектов Российской Федерации, местных бюджетов и бюджетов </a:t>
            </a:r>
            <a:r>
              <a:rPr lang="ru-RU" sz="1400" dirty="0">
                <a:solidFill>
                  <a:schemeClr val="tx1"/>
                </a:solidFill>
              </a:rPr>
              <a:t>государственных внебюджетных </a:t>
            </a:r>
            <a:r>
              <a:rPr lang="ru-RU" sz="1400" dirty="0" smtClean="0">
                <a:solidFill>
                  <a:schemeClr val="tx1"/>
                </a:solidFill>
              </a:rPr>
              <a:t>фондов</a:t>
            </a:r>
          </a:p>
          <a:p>
            <a:pPr algn="just"/>
            <a:r>
              <a:rPr lang="ru-RU" sz="1400" u="sng" dirty="0" smtClean="0">
                <a:solidFill>
                  <a:schemeClr val="tx1"/>
                </a:solidFill>
              </a:rPr>
              <a:t>Главный </a:t>
            </a:r>
            <a:r>
              <a:rPr lang="ru-RU" sz="1400" u="sng" dirty="0">
                <a:solidFill>
                  <a:schemeClr val="tx1"/>
                </a:solidFill>
              </a:rPr>
              <a:t>распорядитель бюджетных средств (ГРБС)</a:t>
            </a:r>
            <a:r>
              <a:rPr lang="ru-RU" sz="1400" dirty="0">
                <a:solidFill>
                  <a:schemeClr val="tx1"/>
                </a:solidFill>
              </a:rPr>
              <a:t> - орган государственной власти (</a:t>
            </a:r>
            <a:r>
              <a:rPr lang="ru-RU" sz="1400" dirty="0" smtClean="0">
                <a:solidFill>
                  <a:schemeClr val="tx1"/>
                </a:solidFill>
              </a:rPr>
              <a:t>местного самоуправления</a:t>
            </a:r>
            <a:r>
              <a:rPr lang="ru-RU" sz="1400" dirty="0">
                <a:solidFill>
                  <a:schemeClr val="tx1"/>
                </a:solidFill>
              </a:rPr>
              <a:t>), орган управления государственным внебюджетным фондом, </a:t>
            </a:r>
            <a:r>
              <a:rPr lang="ru-RU" sz="1400" dirty="0" smtClean="0">
                <a:solidFill>
                  <a:schemeClr val="tx1"/>
                </a:solidFill>
              </a:rPr>
              <a:t>а также </a:t>
            </a:r>
            <a:r>
              <a:rPr lang="ru-RU" sz="1400" dirty="0">
                <a:solidFill>
                  <a:schemeClr val="tx1"/>
                </a:solidFill>
              </a:rPr>
              <a:t>наиболее </a:t>
            </a:r>
            <a:r>
              <a:rPr lang="ru-RU" sz="1400" dirty="0" smtClean="0">
                <a:solidFill>
                  <a:schemeClr val="tx1"/>
                </a:solidFill>
              </a:rPr>
              <a:t>значимое учреждение </a:t>
            </a:r>
            <a:r>
              <a:rPr lang="ru-RU" sz="1400" dirty="0">
                <a:solidFill>
                  <a:schemeClr val="tx1"/>
                </a:solidFill>
              </a:rPr>
              <a:t>науки, образования, культуры и здравоохранения, напрямую получающий(ее) средства </a:t>
            </a:r>
            <a:r>
              <a:rPr lang="ru-RU" sz="1400" dirty="0" smtClean="0">
                <a:solidFill>
                  <a:schemeClr val="tx1"/>
                </a:solidFill>
              </a:rPr>
              <a:t>из бюджета </a:t>
            </a:r>
            <a:r>
              <a:rPr lang="ru-RU" sz="1400" dirty="0">
                <a:solidFill>
                  <a:schemeClr val="tx1"/>
                </a:solidFill>
              </a:rPr>
              <a:t>и наделенный правом распределять их между подведомственными распорядителями </a:t>
            </a:r>
            <a:r>
              <a:rPr lang="ru-RU" sz="1400" dirty="0" smtClean="0">
                <a:solidFill>
                  <a:schemeClr val="tx1"/>
                </a:solidFill>
              </a:rPr>
              <a:t>и получателями </a:t>
            </a:r>
            <a:r>
              <a:rPr lang="ru-RU" sz="1400" dirty="0">
                <a:solidFill>
                  <a:schemeClr val="tx1"/>
                </a:solidFill>
              </a:rPr>
              <a:t>бюджетных </a:t>
            </a:r>
            <a:r>
              <a:rPr lang="ru-RU" sz="1400" dirty="0" smtClean="0">
                <a:solidFill>
                  <a:schemeClr val="tx1"/>
                </a:solidFill>
              </a:rPr>
              <a:t>средств </a:t>
            </a:r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02559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5966666" cy="54868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ПОНЯТИЯ И ТЕРМИНЫ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2721" y="529288"/>
            <a:ext cx="8848600" cy="7416824"/>
          </a:xfrm>
        </p:spPr>
        <p:txBody>
          <a:bodyPr>
            <a:noAutofit/>
          </a:bodyPr>
          <a:lstStyle/>
          <a:p>
            <a:pPr lvl="0" algn="just">
              <a:buClr>
                <a:srgbClr val="9D936F">
                  <a:lumMod val="75000"/>
                </a:srgbClr>
              </a:buClr>
            </a:pPr>
            <a:r>
              <a:rPr lang="ru-RU" sz="1400" b="1" u="sng" dirty="0" smtClean="0">
                <a:solidFill>
                  <a:schemeClr val="tx1"/>
                </a:solidFill>
              </a:rPr>
              <a:t>Дотации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</a:t>
            </a:r>
            <a:r>
              <a:rPr lang="ru-RU" sz="1400" dirty="0" smtClean="0">
                <a:solidFill>
                  <a:schemeClr val="tx1"/>
                </a:solidFill>
              </a:rPr>
              <a:t>использования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Денежные обязательства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обязанность получателя бюджетных средств уплатить бюджету, физическому лицу, юридическому лицу за счет средств бюджета определенные денежные средства в соответствии с выполненными условиями гражданско-правовой сделки, заключенной в рамках его бюджетных полномочий, или в соответствии с положениями закона, иного правового акта, условиями договора или соглашения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Межбюджетные </a:t>
            </a:r>
            <a:r>
              <a:rPr lang="ru-RU" sz="1400" b="1" u="sng" dirty="0">
                <a:solidFill>
                  <a:schemeClr val="tx1"/>
                </a:solidFill>
              </a:rPr>
              <a:t>трансферты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средства, предоставляемые одним бюджетом </a:t>
            </a:r>
            <a:r>
              <a:rPr lang="ru-RU" sz="1400" dirty="0">
                <a:solidFill>
                  <a:schemeClr val="tx1"/>
                </a:solidFill>
              </a:rPr>
              <a:t>бюджетной системы </a:t>
            </a:r>
            <a:r>
              <a:rPr lang="ru-RU" sz="1400" dirty="0" smtClean="0">
                <a:solidFill>
                  <a:schemeClr val="tx1"/>
                </a:solidFill>
              </a:rPr>
              <a:t>Российской Федерации другому </a:t>
            </a:r>
            <a:r>
              <a:rPr lang="ru-RU" sz="1400" dirty="0">
                <a:solidFill>
                  <a:schemeClr val="tx1"/>
                </a:solidFill>
              </a:rPr>
              <a:t>бюджету бюджетной системы </a:t>
            </a:r>
            <a:r>
              <a:rPr lang="ru-RU" sz="1400" dirty="0" smtClean="0">
                <a:solidFill>
                  <a:schemeClr val="tx1"/>
                </a:solidFill>
              </a:rPr>
              <a:t>Российской Федерации</a:t>
            </a: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Местный бюджет</a:t>
            </a:r>
            <a:r>
              <a:rPr lang="ru-RU" sz="1400" b="1" dirty="0" smtClean="0">
                <a:solidFill>
                  <a:schemeClr val="tx1"/>
                </a:solidFill>
              </a:rPr>
              <a:t>- </a:t>
            </a:r>
            <a:r>
              <a:rPr lang="ru-RU" sz="1400" dirty="0" smtClean="0">
                <a:solidFill>
                  <a:schemeClr val="tx1"/>
                </a:solidFill>
              </a:rPr>
              <a:t>бюджет муниципального образования, предназначенный для исполнения расходных обязательств муниципального образования. Каждое муниципальное образование имеет собственный бюджет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b="1" u="sng" dirty="0">
                <a:solidFill>
                  <a:schemeClr val="tx1"/>
                </a:solidFill>
              </a:rPr>
              <a:t>Налогоплательщик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- физическое лицо или юридическое лицо, на которое законом </a:t>
            </a:r>
            <a:r>
              <a:rPr lang="ru-RU" sz="1400" dirty="0" smtClean="0">
                <a:solidFill>
                  <a:schemeClr val="tx1"/>
                </a:solidFill>
              </a:rPr>
              <a:t>возложена обязанность </a:t>
            </a:r>
            <a:r>
              <a:rPr lang="ru-RU" sz="1400" dirty="0">
                <a:solidFill>
                  <a:schemeClr val="tx1"/>
                </a:solidFill>
              </a:rPr>
              <a:t>уплачивать </a:t>
            </a:r>
            <a:r>
              <a:rPr lang="ru-RU" sz="1400" dirty="0" smtClean="0">
                <a:solidFill>
                  <a:schemeClr val="tx1"/>
                </a:solidFill>
              </a:rPr>
              <a:t>налоги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Очередной финансовый год </a:t>
            </a:r>
            <a:r>
              <a:rPr lang="ru-RU" sz="1400" b="1" dirty="0" smtClean="0">
                <a:solidFill>
                  <a:schemeClr val="tx1"/>
                </a:solidFill>
              </a:rPr>
              <a:t>– год, следующий за текущим финансовым годом</a:t>
            </a: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Отчетный финансовый год </a:t>
            </a:r>
            <a:r>
              <a:rPr lang="ru-RU" sz="1400" b="1" dirty="0" smtClean="0">
                <a:solidFill>
                  <a:schemeClr val="tx1"/>
                </a:solidFill>
              </a:rPr>
              <a:t>– год, предшествующий текущему финансовому году</a:t>
            </a: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Плановый период </a:t>
            </a:r>
            <a:r>
              <a:rPr lang="ru-RU" sz="1400" b="1" dirty="0" smtClean="0">
                <a:solidFill>
                  <a:schemeClr val="tx1"/>
                </a:solidFill>
              </a:rPr>
              <a:t>– два финансовых года, следующие за очередным финансовым годом</a:t>
            </a:r>
            <a:endParaRPr lang="ru-RU" sz="14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u="sng" dirty="0" smtClean="0">
                <a:solidFill>
                  <a:schemeClr val="tx1"/>
                </a:solidFill>
              </a:rPr>
              <a:t>Публичные нормативные обязательства </a:t>
            </a:r>
            <a:r>
              <a:rPr lang="ru-RU" sz="1400" dirty="0" smtClean="0">
                <a:solidFill>
                  <a:schemeClr val="tx1"/>
                </a:solidFill>
              </a:rPr>
              <a:t>- публичные обязательства перед физическим лицом, подлежащие исполнению в денежной форме в установленном соответствующим законом, иным нормативным правовым актом размере или имеющие установленный порядок его индексации.</a:t>
            </a:r>
          </a:p>
          <a:p>
            <a:pPr algn="just"/>
            <a:endParaRPr lang="ru-RU" sz="1400" dirty="0"/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27923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5966666" cy="6802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ПОНЯТИЯ И ТЕРМИНЫ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6800" y="953344"/>
            <a:ext cx="8928992" cy="5904656"/>
          </a:xfrm>
        </p:spPr>
        <p:txBody>
          <a:bodyPr>
            <a:normAutofit/>
          </a:bodyPr>
          <a:lstStyle/>
          <a:p>
            <a:pPr algn="just"/>
            <a:r>
              <a:rPr lang="ru-RU" sz="1200" b="1" u="sng" dirty="0" smtClean="0">
                <a:solidFill>
                  <a:schemeClr val="tx1"/>
                </a:solidFill>
              </a:rPr>
              <a:t>Публичные </a:t>
            </a:r>
            <a:r>
              <a:rPr lang="ru-RU" sz="1200" b="1" u="sng" dirty="0">
                <a:solidFill>
                  <a:schemeClr val="tx1"/>
                </a:solidFill>
              </a:rPr>
              <a:t>слушания</a:t>
            </a:r>
            <a:r>
              <a:rPr lang="ru-RU" sz="1200" b="1" dirty="0">
                <a:solidFill>
                  <a:schemeClr val="tx1"/>
                </a:solidFill>
              </a:rPr>
              <a:t> проводятся представительным органом муниципального образования, </a:t>
            </a:r>
            <a:r>
              <a:rPr lang="ru-RU" sz="1200" b="1" dirty="0" smtClean="0">
                <a:solidFill>
                  <a:schemeClr val="tx1"/>
                </a:solidFill>
              </a:rPr>
              <a:t>главой муниципального </a:t>
            </a:r>
            <a:r>
              <a:rPr lang="ru-RU" sz="1200" b="1" dirty="0">
                <a:solidFill>
                  <a:schemeClr val="tx1"/>
                </a:solidFill>
              </a:rPr>
              <a:t>образования с участием жителей муниципального образования для </a:t>
            </a:r>
            <a:r>
              <a:rPr lang="ru-RU" sz="1200" b="1" dirty="0" smtClean="0">
                <a:solidFill>
                  <a:schemeClr val="tx1"/>
                </a:solidFill>
              </a:rPr>
              <a:t>обсуждения проектов </a:t>
            </a:r>
            <a:r>
              <a:rPr lang="ru-RU" sz="1200" b="1" dirty="0">
                <a:solidFill>
                  <a:schemeClr val="tx1"/>
                </a:solidFill>
              </a:rPr>
              <a:t>муниципальных правовых актов по вопросам местного </a:t>
            </a:r>
            <a:r>
              <a:rPr lang="ru-RU" sz="1200" b="1" dirty="0" smtClean="0">
                <a:solidFill>
                  <a:schemeClr val="tx1"/>
                </a:solidFill>
              </a:rPr>
              <a:t>значения</a:t>
            </a:r>
            <a:endParaRPr lang="ru-RU" sz="1200" b="1" dirty="0">
              <a:solidFill>
                <a:schemeClr val="tx1"/>
              </a:solidFill>
            </a:endParaRPr>
          </a:p>
          <a:p>
            <a:pPr algn="just"/>
            <a:r>
              <a:rPr lang="ru-RU" sz="1200" b="1" u="sng" dirty="0" smtClean="0">
                <a:solidFill>
                  <a:schemeClr val="tx1"/>
                </a:solidFill>
              </a:rPr>
              <a:t>Расходные </a:t>
            </a:r>
            <a:r>
              <a:rPr lang="ru-RU" sz="1200" b="1" u="sng" dirty="0">
                <a:solidFill>
                  <a:schemeClr val="tx1"/>
                </a:solidFill>
              </a:rPr>
              <a:t>обязательства</a:t>
            </a:r>
            <a:r>
              <a:rPr lang="ru-RU" sz="1200" b="1" dirty="0">
                <a:solidFill>
                  <a:schemeClr val="tx1"/>
                </a:solidFill>
              </a:rPr>
              <a:t> - </a:t>
            </a:r>
            <a:r>
              <a:rPr lang="ru-RU" sz="1200" b="1" dirty="0" smtClean="0">
                <a:solidFill>
                  <a:schemeClr val="tx1"/>
                </a:solidFill>
              </a:rPr>
              <a:t>обусловленные законом, иным нормативным правовым актом, договором </a:t>
            </a:r>
            <a:r>
              <a:rPr lang="ru-RU" sz="1200" b="1" dirty="0">
                <a:solidFill>
                  <a:schemeClr val="tx1"/>
                </a:solidFill>
              </a:rPr>
              <a:t>или </a:t>
            </a:r>
            <a:r>
              <a:rPr lang="ru-RU" sz="1200" b="1" dirty="0" smtClean="0">
                <a:solidFill>
                  <a:schemeClr val="tx1"/>
                </a:solidFill>
              </a:rPr>
              <a:t>соглашением </a:t>
            </a:r>
            <a:r>
              <a:rPr lang="ru-RU" sz="1200" b="1" dirty="0">
                <a:solidFill>
                  <a:schemeClr val="tx1"/>
                </a:solidFill>
              </a:rPr>
              <a:t>обязанности публично-правового образования или действующего от </a:t>
            </a:r>
            <a:r>
              <a:rPr lang="ru-RU" sz="1200" b="1" dirty="0" smtClean="0">
                <a:solidFill>
                  <a:schemeClr val="tx1"/>
                </a:solidFill>
              </a:rPr>
              <a:t>его имени казенного </a:t>
            </a:r>
            <a:r>
              <a:rPr lang="ru-RU" sz="1200" b="1" dirty="0">
                <a:solidFill>
                  <a:schemeClr val="tx1"/>
                </a:solidFill>
              </a:rPr>
              <a:t>учреждения предоставить физическому или юридическому лицу, иному </a:t>
            </a:r>
            <a:r>
              <a:rPr lang="ru-RU" sz="1200" b="1" dirty="0" smtClean="0">
                <a:solidFill>
                  <a:schemeClr val="tx1"/>
                </a:solidFill>
              </a:rPr>
              <a:t>публично-правовому образованию, субъекту международного права средства </a:t>
            </a:r>
            <a:r>
              <a:rPr lang="ru-RU" sz="1200" b="1" dirty="0">
                <a:solidFill>
                  <a:schemeClr val="tx1"/>
                </a:solidFill>
              </a:rPr>
              <a:t>из соответствующего </a:t>
            </a:r>
            <a:r>
              <a:rPr lang="ru-RU" sz="1200" b="1" dirty="0" smtClean="0">
                <a:solidFill>
                  <a:schemeClr val="tx1"/>
                </a:solidFill>
              </a:rPr>
              <a:t>бюджета</a:t>
            </a:r>
            <a:endParaRPr lang="ru-RU" sz="1200" b="1" dirty="0">
              <a:solidFill>
                <a:schemeClr val="tx1"/>
              </a:solidFill>
            </a:endParaRPr>
          </a:p>
          <a:p>
            <a:pPr algn="just"/>
            <a:r>
              <a:rPr lang="ru-RU" sz="1200" b="1" u="sng" dirty="0" smtClean="0">
                <a:solidFill>
                  <a:schemeClr val="tx1"/>
                </a:solidFill>
              </a:rPr>
              <a:t>Субвенция местному бюджету</a:t>
            </a:r>
            <a:r>
              <a:rPr lang="ru-RU" sz="1200" b="1" dirty="0" smtClean="0">
                <a:solidFill>
                  <a:schemeClr val="tx1"/>
                </a:solidFill>
              </a:rPr>
              <a:t> – межбюджетные трансферты, предоставляемые из бюджета </a:t>
            </a:r>
            <a:r>
              <a:rPr lang="ru-RU" sz="1200" b="1" dirty="0">
                <a:solidFill>
                  <a:schemeClr val="tx1"/>
                </a:solidFill>
              </a:rPr>
              <a:t>другого уровня бюджетной системы </a:t>
            </a:r>
            <a:r>
              <a:rPr lang="ru-RU" sz="1200" b="1" dirty="0" smtClean="0">
                <a:solidFill>
                  <a:schemeClr val="tx1"/>
                </a:solidFill>
              </a:rPr>
              <a:t>Российской Федерации на </a:t>
            </a:r>
            <a:r>
              <a:rPr lang="ru-RU" sz="1200" b="1" dirty="0">
                <a:solidFill>
                  <a:schemeClr val="tx1"/>
                </a:solidFill>
              </a:rPr>
              <a:t>осуществление определенных целевых </a:t>
            </a:r>
            <a:r>
              <a:rPr lang="ru-RU" sz="1200" b="1" dirty="0" smtClean="0">
                <a:solidFill>
                  <a:schemeClr val="tx1"/>
                </a:solidFill>
              </a:rPr>
              <a:t>расходов, возникающих </a:t>
            </a:r>
            <a:r>
              <a:rPr lang="ru-RU" sz="1200" b="1" dirty="0">
                <a:solidFill>
                  <a:schemeClr val="tx1"/>
                </a:solidFill>
              </a:rPr>
              <a:t>при выполнении </a:t>
            </a:r>
            <a:r>
              <a:rPr lang="ru-RU" sz="1200" b="1" dirty="0" smtClean="0">
                <a:solidFill>
                  <a:schemeClr val="tx1"/>
                </a:solidFill>
              </a:rPr>
              <a:t>государственных полномочий Российской Федерации, субъектов Российской Федерации, переданных </a:t>
            </a:r>
            <a:r>
              <a:rPr lang="ru-RU" sz="1200" b="1" dirty="0">
                <a:solidFill>
                  <a:schemeClr val="tx1"/>
                </a:solidFill>
              </a:rPr>
              <a:t>для осуществления органам </a:t>
            </a:r>
            <a:r>
              <a:rPr lang="ru-RU" sz="1200" b="1" dirty="0" smtClean="0">
                <a:solidFill>
                  <a:schemeClr val="tx1"/>
                </a:solidFill>
              </a:rPr>
              <a:t>местного самоуправления в установленном порядке</a:t>
            </a:r>
            <a:endParaRPr lang="ru-RU" sz="1200" b="1" dirty="0">
              <a:solidFill>
                <a:schemeClr val="tx1"/>
              </a:solidFill>
            </a:endParaRPr>
          </a:p>
          <a:p>
            <a:pPr algn="just"/>
            <a:r>
              <a:rPr lang="ru-RU" sz="1200" b="1" u="sng" dirty="0" smtClean="0">
                <a:solidFill>
                  <a:schemeClr val="tx1"/>
                </a:solidFill>
              </a:rPr>
              <a:t>Субсидия местному бюджету</a:t>
            </a:r>
            <a:r>
              <a:rPr lang="ru-RU" sz="1200" b="1" dirty="0" smtClean="0">
                <a:solidFill>
                  <a:schemeClr val="tx1"/>
                </a:solidFill>
              </a:rPr>
              <a:t> – межбюджетные трансферты, </a:t>
            </a:r>
            <a:r>
              <a:rPr lang="ru-RU" sz="1200" b="1" dirty="0">
                <a:solidFill>
                  <a:schemeClr val="tx1"/>
                </a:solidFill>
              </a:rPr>
              <a:t>предоставляемые </a:t>
            </a:r>
            <a:r>
              <a:rPr lang="ru-RU" sz="1200" b="1" dirty="0" smtClean="0">
                <a:solidFill>
                  <a:schemeClr val="tx1"/>
                </a:solidFill>
              </a:rPr>
              <a:t>из бюджета </a:t>
            </a:r>
            <a:r>
              <a:rPr lang="ru-RU" sz="1200" b="1" dirty="0">
                <a:solidFill>
                  <a:schemeClr val="tx1"/>
                </a:solidFill>
              </a:rPr>
              <a:t>другого уровня бюджетной системы </a:t>
            </a:r>
            <a:r>
              <a:rPr lang="ru-RU" sz="1200" b="1" dirty="0" smtClean="0">
                <a:solidFill>
                  <a:schemeClr val="tx1"/>
                </a:solidFill>
              </a:rPr>
              <a:t>Российской Федерации, в целях </a:t>
            </a:r>
            <a:r>
              <a:rPr lang="ru-RU" sz="1200" b="1" dirty="0">
                <a:solidFill>
                  <a:schemeClr val="tx1"/>
                </a:solidFill>
              </a:rPr>
              <a:t>софинансирования расходных обязательств, возникающих при выполнении полномочий </a:t>
            </a:r>
            <a:r>
              <a:rPr lang="ru-RU" sz="1200" b="1" dirty="0" smtClean="0">
                <a:solidFill>
                  <a:schemeClr val="tx1"/>
                </a:solidFill>
              </a:rPr>
              <a:t>органов местного </a:t>
            </a:r>
            <a:r>
              <a:rPr lang="ru-RU" sz="1200" b="1" dirty="0">
                <a:solidFill>
                  <a:schemeClr val="tx1"/>
                </a:solidFill>
              </a:rPr>
              <a:t>самоуправления по вопросам местного </a:t>
            </a:r>
            <a:r>
              <a:rPr lang="ru-RU" sz="1200" b="1" dirty="0" smtClean="0">
                <a:solidFill>
                  <a:schemeClr val="tx1"/>
                </a:solidFill>
              </a:rPr>
              <a:t>значения</a:t>
            </a:r>
          </a:p>
          <a:p>
            <a:pPr algn="just"/>
            <a:r>
              <a:rPr lang="ru-RU" sz="1200" b="1" u="sng" dirty="0" smtClean="0">
                <a:solidFill>
                  <a:schemeClr val="tx1"/>
                </a:solidFill>
              </a:rPr>
              <a:t>Текущий финансовый год </a:t>
            </a:r>
            <a:r>
              <a:rPr lang="ru-RU" sz="1200" b="1" dirty="0" smtClean="0">
                <a:solidFill>
                  <a:schemeClr val="tx1"/>
                </a:solidFill>
              </a:rPr>
              <a:t>– год,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</a:t>
            </a:r>
            <a:endParaRPr lang="ru-RU" sz="1200" b="1" dirty="0">
              <a:solidFill>
                <a:schemeClr val="tx1"/>
              </a:solidFill>
            </a:endParaRPr>
          </a:p>
          <a:p>
            <a:endParaRPr lang="ru-RU" sz="4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9259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3"/>
            <a:ext cx="7416824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00FF"/>
                </a:solidFill>
              </a:rPr>
              <a:t>КОНТАКТНАЯ ИНФОРМАЦИЯ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 algn="ctr" fontAlgn="base"/>
            <a:r>
              <a:rPr lang="ru-RU" sz="3200" dirty="0" smtClean="0">
                <a:solidFill>
                  <a:srgbClr val="FF0000"/>
                </a:solidFill>
              </a:rPr>
              <a:t>Финансовый отдел </a:t>
            </a:r>
            <a:r>
              <a:rPr lang="ru-RU" sz="3200" dirty="0">
                <a:solidFill>
                  <a:srgbClr val="FF0000"/>
                </a:solidFill>
              </a:rPr>
              <a:t>администрации </a:t>
            </a:r>
            <a:r>
              <a:rPr lang="ru-RU" sz="3200" dirty="0" smtClean="0">
                <a:solidFill>
                  <a:srgbClr val="FF0000"/>
                </a:solidFill>
              </a:rPr>
              <a:t>Новотаманского сельского поселения Темрюкского района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 smtClean="0"/>
          </a:p>
          <a:p>
            <a:pPr algn="ctr" fontAlgn="base"/>
            <a:r>
              <a:rPr lang="ru-RU" dirty="0" smtClean="0">
                <a:solidFill>
                  <a:srgbClr val="00B0F0"/>
                </a:solidFill>
              </a:rPr>
              <a:t>Адрес</a:t>
            </a:r>
            <a:r>
              <a:rPr lang="ru-RU" dirty="0">
                <a:solidFill>
                  <a:srgbClr val="00B0F0"/>
                </a:solidFill>
              </a:rPr>
              <a:t>: </a:t>
            </a:r>
            <a:r>
              <a:rPr lang="ru-RU" dirty="0" smtClean="0">
                <a:solidFill>
                  <a:srgbClr val="00B0F0"/>
                </a:solidFill>
              </a:rPr>
              <a:t>353546, Краснодарский край, Темрюкский район, пос. Таманский, ул</a:t>
            </a:r>
            <a:r>
              <a:rPr lang="ru-RU" dirty="0">
                <a:solidFill>
                  <a:srgbClr val="00B0F0"/>
                </a:solidFill>
              </a:rPr>
              <a:t>. </a:t>
            </a:r>
            <a:r>
              <a:rPr lang="ru-RU" dirty="0" smtClean="0">
                <a:solidFill>
                  <a:srgbClr val="00B0F0"/>
                </a:solidFill>
              </a:rPr>
              <a:t>Ленина, 16</a:t>
            </a:r>
            <a:endParaRPr lang="ru-RU" dirty="0">
              <a:solidFill>
                <a:srgbClr val="00B0F0"/>
              </a:solidFill>
            </a:endParaRPr>
          </a:p>
          <a:p>
            <a:pPr algn="ctr" fontAlgn="base"/>
            <a:r>
              <a:rPr lang="ru-RU" dirty="0">
                <a:solidFill>
                  <a:srgbClr val="00B0F0"/>
                </a:solidFill>
              </a:rPr>
              <a:t>Телефон: </a:t>
            </a:r>
            <a:r>
              <a:rPr lang="ru-RU" dirty="0" smtClean="0">
                <a:solidFill>
                  <a:srgbClr val="00B0F0"/>
                </a:solidFill>
              </a:rPr>
              <a:t>+8 (861) 48 36 8 16</a:t>
            </a:r>
            <a:endParaRPr lang="ru-RU" dirty="0">
              <a:solidFill>
                <a:srgbClr val="00B0F0"/>
              </a:solidFill>
            </a:endParaRPr>
          </a:p>
          <a:p>
            <a:pPr algn="ctr" fontAlgn="base"/>
            <a:r>
              <a:rPr lang="ru-RU" dirty="0" smtClean="0">
                <a:solidFill>
                  <a:srgbClr val="00B0F0"/>
                </a:solidFill>
              </a:rPr>
              <a:t>           Адрес электронной почты: </a:t>
            </a:r>
            <a:r>
              <a:rPr lang="en-US" dirty="0" smtClean="0">
                <a:solidFill>
                  <a:srgbClr val="00B0F0"/>
                </a:solidFill>
              </a:rPr>
              <a:t>finnovotaman@yandex.ru</a:t>
            </a:r>
            <a:endParaRPr lang="ru-RU" dirty="0" smtClean="0">
              <a:solidFill>
                <a:srgbClr val="00B0F0"/>
              </a:solidFill>
            </a:endParaRPr>
          </a:p>
          <a:p>
            <a:pPr algn="ctr" fontAlgn="base"/>
            <a:r>
              <a:rPr lang="ru-RU" dirty="0" smtClean="0">
                <a:solidFill>
                  <a:srgbClr val="00B0F0"/>
                </a:solidFill>
              </a:rPr>
              <a:t>Сайт: </a:t>
            </a:r>
            <a:r>
              <a:rPr lang="en-US" dirty="0" smtClean="0">
                <a:solidFill>
                  <a:srgbClr val="00B0F0"/>
                </a:solidFill>
              </a:rPr>
              <a:t>https</a:t>
            </a:r>
            <a:r>
              <a:rPr lang="ru-RU" dirty="0" smtClean="0">
                <a:solidFill>
                  <a:srgbClr val="00B0F0"/>
                </a:solidFill>
              </a:rPr>
              <a:t>://</a:t>
            </a:r>
            <a:r>
              <a:rPr lang="en-US" dirty="0" smtClean="0">
                <a:solidFill>
                  <a:srgbClr val="00B0F0"/>
                </a:solidFill>
              </a:rPr>
              <a:t>novotaman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r>
              <a:rPr lang="en-US" dirty="0" smtClean="0">
                <a:solidFill>
                  <a:srgbClr val="00B0F0"/>
                </a:solidFill>
              </a:rPr>
              <a:t>ru</a:t>
            </a:r>
            <a:endParaRPr lang="ru-RU" dirty="0" smtClean="0">
              <a:solidFill>
                <a:srgbClr val="00B0F0"/>
              </a:solidFill>
            </a:endParaRPr>
          </a:p>
          <a:p>
            <a:pPr algn="ctr" fontAlgn="base"/>
            <a:r>
              <a:rPr lang="ru-RU" dirty="0" smtClean="0">
                <a:solidFill>
                  <a:srgbClr val="00B0F0"/>
                </a:solidFill>
              </a:rPr>
              <a:t>Время </a:t>
            </a:r>
            <a:r>
              <a:rPr lang="ru-RU" dirty="0">
                <a:solidFill>
                  <a:srgbClr val="00B0F0"/>
                </a:solidFill>
              </a:rPr>
              <a:t>приема граждан: </a:t>
            </a:r>
            <a:r>
              <a:rPr lang="ru-RU" dirty="0" smtClean="0">
                <a:solidFill>
                  <a:srgbClr val="00B0F0"/>
                </a:solidFill>
              </a:rPr>
              <a:t>ежедневно с </a:t>
            </a:r>
            <a:r>
              <a:rPr lang="ru-RU" dirty="0">
                <a:solidFill>
                  <a:srgbClr val="00B0F0"/>
                </a:solidFill>
              </a:rPr>
              <a:t>8.00 до </a:t>
            </a:r>
            <a:r>
              <a:rPr lang="ru-RU" dirty="0" smtClean="0">
                <a:solidFill>
                  <a:srgbClr val="00B0F0"/>
                </a:solidFill>
              </a:rPr>
              <a:t>16.12 часов, </a:t>
            </a:r>
          </a:p>
          <a:p>
            <a:pPr algn="ctr" fontAlgn="base"/>
            <a:r>
              <a:rPr lang="ru-RU" dirty="0" smtClean="0">
                <a:solidFill>
                  <a:srgbClr val="00B0F0"/>
                </a:solidFill>
              </a:rPr>
              <a:t>перерыв с 12.00 до 13.00</a:t>
            </a:r>
          </a:p>
          <a:p>
            <a:pPr algn="ctr" fontAlgn="base"/>
            <a:r>
              <a:rPr lang="ru-RU" dirty="0">
                <a:solidFill>
                  <a:srgbClr val="00B0F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943805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67097" y="188640"/>
            <a:ext cx="7425383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rgbClr val="0066FF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887870607"/>
              </p:ext>
            </p:extLst>
          </p:nvPr>
        </p:nvGraphicFramePr>
        <p:xfrm>
          <a:off x="323528" y="1844824"/>
          <a:ext cx="853244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691680" y="116632"/>
            <a:ext cx="712879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СОСТАВНЫЕ ЧАСТИ БЮДЖЕТА   </a:t>
            </a:r>
            <a:endParaRPr lang="ru-RU" sz="40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3194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6770"/>
            <a:ext cx="9036496" cy="85679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200" i="1" dirty="0" smtClean="0">
                <a:solidFill>
                  <a:schemeClr val="accent6"/>
                </a:solidFill>
                <a:cs typeface="Aharoni" panose="02010803020104030203" pitchFamily="2" charset="-79"/>
              </a:rPr>
              <a:t>БЮДЖЕТ</a:t>
            </a:r>
            <a:r>
              <a:rPr lang="ru-RU" sz="4000" dirty="0" smtClean="0"/>
              <a:t>      </a:t>
            </a:r>
            <a:r>
              <a:rPr lang="ru-RU" sz="4000" i="1" dirty="0" smtClean="0">
                <a:solidFill>
                  <a:srgbClr val="0070C0"/>
                </a:solidFill>
              </a:rPr>
              <a:t>ДОХОДЫ</a:t>
            </a:r>
            <a:r>
              <a:rPr lang="ru-RU" sz="4000" dirty="0" smtClean="0"/>
              <a:t>      </a:t>
            </a:r>
            <a:r>
              <a:rPr lang="ru-RU" sz="4000" i="1" dirty="0" smtClean="0">
                <a:solidFill>
                  <a:schemeClr val="accent4">
                    <a:lumMod val="50000"/>
                  </a:schemeClr>
                </a:solidFill>
              </a:rPr>
              <a:t>РАСХОДЫ</a:t>
            </a:r>
            <a:r>
              <a:rPr lang="ru-RU" sz="4000" dirty="0" smtClean="0"/>
              <a:t>  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340768"/>
            <a:ext cx="9144000" cy="54006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endParaRPr lang="ru-RU" sz="1600" b="1" i="1" cap="all" dirty="0" smtClean="0">
              <a:ln/>
              <a:solidFill>
                <a:schemeClr val="accent6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endParaRPr lang="ru-RU" sz="1600" b="1" i="1" cap="all" dirty="0" smtClean="0">
              <a:ln/>
              <a:solidFill>
                <a:schemeClr val="accent6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l"/>
            <a:r>
              <a:rPr lang="ru-RU" sz="24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  </a:t>
            </a:r>
            <a:endParaRPr lang="ru-RU" sz="24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2400" b="1" i="1" cap="all" dirty="0" smtClean="0">
                <a:ln/>
                <a:solidFill>
                  <a:schemeClr val="accent3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</a:p>
          <a:p>
            <a:pPr algn="ctr"/>
            <a:r>
              <a:rPr lang="ru-RU" sz="2400" b="1" i="1" cap="all" dirty="0" smtClean="0">
                <a:ln/>
                <a:solidFill>
                  <a:schemeClr val="accent3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b="1" i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Когда нарушается это равенство, возникает:</a:t>
            </a:r>
          </a:p>
          <a:p>
            <a:pPr algn="ctr"/>
            <a:endParaRPr lang="ru-RU" b="1" i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l"/>
            <a:r>
              <a:rPr lang="ru-RU" b="1" cap="all" dirty="0" smtClean="0">
                <a:ln/>
                <a:solidFill>
                  <a:schemeClr val="accent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Профицит бюджета </a:t>
            </a:r>
            <a:r>
              <a:rPr lang="ru-RU" b="1" cap="all" dirty="0" smtClean="0">
                <a:ln/>
                <a:solidFill>
                  <a:schemeClr val="accent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                                     </a:t>
            </a:r>
            <a:r>
              <a:rPr lang="ru-RU" b="1" cap="all" dirty="0" smtClean="0">
                <a:ln/>
                <a:solidFill>
                  <a:srgbClr val="31B6E5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Дефицит бюджета</a:t>
            </a:r>
            <a:endParaRPr lang="ru-RU" b="1" i="1" cap="all" dirty="0" smtClean="0">
              <a:ln/>
              <a:solidFill>
                <a:srgbClr val="31B6E5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l"/>
            <a:r>
              <a:rPr lang="ru-RU" sz="1800" b="1" i="1" cap="all" dirty="0" smtClean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Это превышение </a:t>
            </a:r>
            <a:r>
              <a:rPr lang="ru-RU" sz="1800" b="1" i="1" cap="all" dirty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доходов </a:t>
            </a:r>
            <a:endParaRPr lang="ru-RU" sz="1800" b="1" i="1" cap="all" dirty="0" smtClean="0">
              <a:ln/>
              <a:solidFill>
                <a:schemeClr val="accent4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l"/>
            <a:r>
              <a:rPr lang="ru-RU" sz="1800" b="1" i="1" cap="all" dirty="0" smtClean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Над расходами образует</a:t>
            </a:r>
            <a:endParaRPr lang="ru-RU" sz="1800" b="1" i="1" cap="all" dirty="0">
              <a:ln/>
              <a:solidFill>
                <a:schemeClr val="accent4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l"/>
            <a:r>
              <a:rPr lang="ru-RU" sz="1800" b="1" i="1" cap="all" dirty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положительный остаток</a:t>
            </a:r>
          </a:p>
          <a:p>
            <a:pPr algn="l"/>
            <a:r>
              <a:rPr lang="ru-RU" sz="1800" b="1" i="1" cap="all" dirty="0" smtClean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Бюджета                                                                   </a:t>
            </a:r>
          </a:p>
        </p:txBody>
      </p:sp>
      <p:pic>
        <p:nvPicPr>
          <p:cNvPr id="3076" name="Picture 4" descr="C:\Users\PC\Desktop\фото рубли\загруженное 12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33056"/>
            <a:ext cx="252028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Равно 15"/>
          <p:cNvSpPr/>
          <p:nvPr/>
        </p:nvSpPr>
        <p:spPr>
          <a:xfrm>
            <a:off x="4261149" y="2249535"/>
            <a:ext cx="465685" cy="344088"/>
          </a:xfrm>
          <a:prstGeom prst="mathEqual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26640" y="2208040"/>
            <a:ext cx="4752528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200" b="1" cap="all" spc="0" dirty="0" smtClean="0">
                <a:ln/>
                <a:solidFill>
                  <a:srgbClr val="D640B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Запланированные доходы  </a:t>
            </a:r>
            <a:endParaRPr lang="ru-RU" sz="2200" b="1" cap="all" spc="0" dirty="0">
              <a:ln/>
              <a:solidFill>
                <a:srgbClr val="D640B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87517" y="2251439"/>
            <a:ext cx="4456483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2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Запланированные расходы</a:t>
            </a:r>
            <a:endParaRPr lang="ru-RU" sz="22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1148" y="4365104"/>
            <a:ext cx="331236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spc="0" dirty="0" smtClean="0">
                <a:ln/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если расходная часть</a:t>
            </a:r>
          </a:p>
          <a:p>
            <a:r>
              <a:rPr lang="ru-RU" b="1" cap="all" spc="0" dirty="0" smtClean="0">
                <a:ln/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бюджета превышает</a:t>
            </a:r>
          </a:p>
          <a:p>
            <a:r>
              <a:rPr lang="ru-RU" b="1" cap="all" spc="0" dirty="0" smtClean="0">
                <a:ln/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доходную, то бюджет</a:t>
            </a:r>
          </a:p>
          <a:p>
            <a:r>
              <a:rPr lang="ru-RU" b="1" cap="all" spc="0" dirty="0" smtClean="0">
                <a:ln/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формируется с дефицитом</a:t>
            </a:r>
            <a:endParaRPr lang="ru-RU" b="1" cap="all" spc="0" dirty="0">
              <a:ln/>
              <a:solidFill>
                <a:schemeClr val="accent5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87826" y="443560"/>
            <a:ext cx="75564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cap="all" dirty="0">
                <a:ln/>
                <a:solidFill>
                  <a:srgbClr val="22F43B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Государство стремится к тому, чтобы бюджет был идеальным!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2692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07980" y="0"/>
            <a:ext cx="6912768" cy="250706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СТАДИИ </a:t>
            </a:r>
            <a:r>
              <a:rPr lang="ru-RU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БЮДЖЕТНОГО </a:t>
            </a:r>
            <a:r>
              <a:rPr lang="ru-RU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ПРОЦЕССА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1113642888"/>
              </p:ext>
            </p:extLst>
          </p:nvPr>
        </p:nvGraphicFramePr>
        <p:xfrm>
          <a:off x="0" y="2420888"/>
          <a:ext cx="91440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PC\Desktop\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052736"/>
            <a:ext cx="1995196" cy="135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9972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272808" cy="900683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БЮДЖЕТ И ГРАЖДАНИН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659205836"/>
              </p:ext>
            </p:extLst>
          </p:nvPr>
        </p:nvGraphicFramePr>
        <p:xfrm>
          <a:off x="179512" y="1412776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3507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3" y="116632"/>
            <a:ext cx="7344749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D640B9"/>
                </a:solidFill>
              </a:rPr>
              <a:t>ПУБЛИЧНЫЕ СЛУШАНИЯ</a:t>
            </a:r>
            <a:endParaRPr lang="ru-RU" sz="4400" dirty="0">
              <a:solidFill>
                <a:srgbClr val="D640B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61331"/>
            <a:ext cx="8964488" cy="5696669"/>
          </a:xfrm>
        </p:spPr>
        <p:txBody>
          <a:bodyPr>
            <a:normAutofit/>
          </a:bodyPr>
          <a:lstStyle/>
          <a:p>
            <a:pPr algn="l"/>
            <a:r>
              <a:rPr lang="ru-RU" b="1" i="1" u="sng" dirty="0" smtClean="0">
                <a:solidFill>
                  <a:srgbClr val="FF0000"/>
                </a:solidFill>
              </a:rPr>
              <a:t>Публичные </a:t>
            </a:r>
            <a:r>
              <a:rPr lang="ru-RU" b="1" i="1" u="sng" dirty="0">
                <a:solidFill>
                  <a:srgbClr val="FF0000"/>
                </a:solidFill>
              </a:rPr>
              <a:t>слушания</a:t>
            </a:r>
            <a:r>
              <a:rPr lang="ru-RU" dirty="0"/>
              <a:t> — форма участия населения в осуществлении местного самоуправления. </a:t>
            </a:r>
            <a:r>
              <a:rPr lang="ru-RU" dirty="0" smtClean="0"/>
              <a:t>Это средство развития </a:t>
            </a:r>
            <a:r>
              <a:rPr lang="ru-RU" dirty="0"/>
              <a:t>местной демократии, </a:t>
            </a:r>
            <a:r>
              <a:rPr lang="ru-RU" dirty="0" smtClean="0"/>
              <a:t>способ </a:t>
            </a:r>
            <a:r>
              <a:rPr lang="ru-RU" dirty="0"/>
              <a:t>привлечения граждан к обсуждению вопросов, находящихся в компетенции муниципальной власти</a:t>
            </a:r>
            <a:r>
              <a:rPr lang="ru-RU" dirty="0" smtClean="0"/>
              <a:t>.        </a:t>
            </a:r>
          </a:p>
          <a:p>
            <a:pPr algn="l"/>
            <a:endParaRPr lang="ru-RU" dirty="0"/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              </a:t>
            </a:r>
          </a:p>
          <a:p>
            <a:pPr algn="l"/>
            <a:endParaRPr lang="ru-RU" dirty="0" smtClean="0"/>
          </a:p>
          <a:p>
            <a:pPr algn="l"/>
            <a:endParaRPr lang="ru-RU" b="1" i="1" u="sng" dirty="0" smtClean="0">
              <a:solidFill>
                <a:srgbClr val="0000FF"/>
              </a:solidFill>
            </a:endParaRPr>
          </a:p>
          <a:p>
            <a:pPr algn="l"/>
            <a:r>
              <a:rPr lang="ru-RU" b="1" i="1" u="sng" dirty="0" smtClean="0">
                <a:solidFill>
                  <a:srgbClr val="0000FF"/>
                </a:solidFill>
              </a:rPr>
              <a:t>Проведение слушаний преследует цели </a:t>
            </a:r>
            <a:r>
              <a:rPr lang="ru-RU" dirty="0" smtClean="0"/>
              <a:t>обеспечения                                  гласности при подготовке и принятии правовых документов, информирования населения о предполагаемых решениях органов местного самоуправления. Кроме того, слушания позволяют выявить общественное мнение по проектам муниципальных правовых актов, служат цели выработки предложений и рекомендаций граждан.</a:t>
            </a:r>
          </a:p>
          <a:p>
            <a:endParaRPr lang="ru-RU" dirty="0"/>
          </a:p>
        </p:txBody>
      </p:sp>
      <p:pic>
        <p:nvPicPr>
          <p:cNvPr id="5123" name="Picture 3" descr="C:\Users\PC\Desktop\view_606897_71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70" y="2428868"/>
            <a:ext cx="324036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C\Desktop\analitika-600x3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00114"/>
            <a:ext cx="3024336" cy="159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29420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1114" y="0"/>
            <a:ext cx="7532886" cy="155679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ОСНОВНЫЕ ХАРАКТЕРИСТИКИ БЮДЖЕТА Новотаманского сельского поселения Темрюкского района на 2019 год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699792" y="2004635"/>
            <a:ext cx="2520280" cy="6995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0705" y="1683233"/>
            <a:ext cx="2274710" cy="1342321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ДОХОДЫ</a:t>
            </a:r>
            <a:endParaRPr lang="ru-RU" sz="2800" b="1" dirty="0"/>
          </a:p>
        </p:txBody>
      </p:sp>
      <p:sp>
        <p:nvSpPr>
          <p:cNvPr id="8" name="Овал 7"/>
          <p:cNvSpPr/>
          <p:nvPr/>
        </p:nvSpPr>
        <p:spPr>
          <a:xfrm>
            <a:off x="5239692" y="1683233"/>
            <a:ext cx="3904308" cy="1342321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b="1" dirty="0" smtClean="0"/>
              <a:t>47261,2          тыс. руб.</a:t>
            </a:r>
            <a:endParaRPr lang="ru-RU" sz="3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9058" y="3345227"/>
            <a:ext cx="2304256" cy="134644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РАСХОДЫ</a:t>
            </a:r>
            <a:endParaRPr lang="ru-RU" sz="28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4941168"/>
            <a:ext cx="2555776" cy="136815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ИСТОЧНИКИ</a:t>
            </a:r>
            <a:endParaRPr lang="ru-RU" sz="2800" b="1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2663788" y="3679303"/>
            <a:ext cx="2592288" cy="74685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276867" y="3400842"/>
            <a:ext cx="3707905" cy="1467439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b="1" dirty="0" smtClean="0"/>
              <a:t>51330,9</a:t>
            </a:r>
            <a:endParaRPr lang="ru-RU" sz="3000" b="1" dirty="0"/>
          </a:p>
          <a:p>
            <a:pPr algn="ctr"/>
            <a:r>
              <a:rPr lang="ru-RU" sz="3200" b="1" dirty="0" smtClean="0"/>
              <a:t>тыс. руб.</a:t>
            </a:r>
            <a:endParaRPr lang="ru-RU" sz="3200" b="1" dirty="0"/>
          </a:p>
        </p:txBody>
      </p:sp>
      <p:sp>
        <p:nvSpPr>
          <p:cNvPr id="14" name="Овал 13"/>
          <p:cNvSpPr/>
          <p:nvPr/>
        </p:nvSpPr>
        <p:spPr>
          <a:xfrm>
            <a:off x="5436095" y="4941168"/>
            <a:ext cx="3600401" cy="1462636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4069,7</a:t>
            </a:r>
          </a:p>
          <a:p>
            <a:pPr algn="ctr"/>
            <a:r>
              <a:rPr lang="ru-RU" sz="3200" b="1" dirty="0"/>
              <a:t>т</a:t>
            </a:r>
            <a:r>
              <a:rPr lang="ru-RU" sz="3200" b="1" dirty="0" smtClean="0"/>
              <a:t>ыс. руб.</a:t>
            </a:r>
            <a:endParaRPr lang="ru-RU" sz="3200" b="1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2699792" y="5226336"/>
            <a:ext cx="2592288" cy="7978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49845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098" y="21571"/>
            <a:ext cx="7676902" cy="12687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Структура доходов бюджета Новотаманского сельского поселения Темрюкского района       на </a:t>
            </a:r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2019 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год</a:t>
            </a:r>
            <a:r>
              <a:rPr lang="ru-RU" sz="11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ru-RU" sz="11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endParaRPr lang="ru-RU" sz="11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638535826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4341710" y="3424289"/>
            <a:ext cx="792088" cy="978408"/>
          </a:xfrm>
          <a:prstGeom prst="downArrow">
            <a:avLst/>
          </a:prstGeom>
          <a:solidFill>
            <a:srgbClr val="05A3AB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2848080">
            <a:off x="2120493" y="3305522"/>
            <a:ext cx="669889" cy="978408"/>
          </a:xfrm>
          <a:prstGeom prst="downArrow">
            <a:avLst/>
          </a:prstGeom>
          <a:solidFill>
            <a:srgbClr val="FFCC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353808">
            <a:off x="6342752" y="3284499"/>
            <a:ext cx="665784" cy="978408"/>
          </a:xfrm>
          <a:prstGeom prst="downArrow">
            <a:avLst/>
          </a:prstGeom>
          <a:solidFill>
            <a:srgbClr val="9999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/>
          <a:srcRect l="-82" t="-92" r="-82" b="-92"/>
          <a:stretch>
            <a:fillRect/>
          </a:stretch>
        </p:blipFill>
        <p:spPr bwMode="auto">
          <a:xfrm>
            <a:off x="0" y="0"/>
            <a:ext cx="1071538" cy="1000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11716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Другая 1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B7DA9D"/>
      </a:accent5>
      <a:accent6>
        <a:srgbClr val="BFCC86"/>
      </a:accent6>
      <a:hlink>
        <a:srgbClr val="FFCE23"/>
      </a:hlink>
      <a:folHlink>
        <a:srgbClr val="FDEB8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5982</TotalTime>
  <Words>1856</Words>
  <Application>Microsoft Office PowerPoint</Application>
  <PresentationFormat>Экран (4:3)</PresentationFormat>
  <Paragraphs>305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Воздушный поток</vt:lpstr>
      <vt:lpstr>     Уважаемые жители Новотаманского сельского поселения Темрюкского района!</vt:lpstr>
      <vt:lpstr>БЮДЖЕТ</vt:lpstr>
      <vt:lpstr>     </vt:lpstr>
      <vt:lpstr>БЮДЖЕТ      ДОХОДЫ      РАСХОДЫ  </vt:lpstr>
      <vt:lpstr>СТАДИИ  БЮДЖЕТНОГО ПРОЦЕССА</vt:lpstr>
      <vt:lpstr>БЮДЖЕТ И ГРАЖДАНИН</vt:lpstr>
      <vt:lpstr>ПУБЛИЧНЫЕ СЛУШАНИЯ</vt:lpstr>
      <vt:lpstr>ОСНОВНЫЕ ХАРАКТЕРИСТИКИ БЮДЖЕТА Новотаманского сельского поселения Темрюкского района на 2019 год</vt:lpstr>
      <vt:lpstr>Структура доходов бюджета Новотаманского сельского поселения Темрюкского района       на 2019 год </vt:lpstr>
      <vt:lpstr>Доходы бюджета </vt:lpstr>
      <vt:lpstr>  Структура налоговых и неналоговых доходов Новотаманского сельского поселения Темрюкского района на 2019 год</vt:lpstr>
      <vt:lpstr>МЕЖБЮДЖЕТНЫЕ ТРАНСФЕРТЫ</vt:lpstr>
      <vt:lpstr>Безвозмездные  поступления в бюджет Новотаманского сельского поселения Темрюкского района от других бюджетов  бюджетной системы   Российской Федерации в  2019 году</vt:lpstr>
      <vt:lpstr>РАСХОДЫ БЮДЖЕТА Новотаманского сельского поселения Темрюкского района</vt:lpstr>
      <vt:lpstr>Функциональная структура расходов бюджета Новотаманского сельского поселения Темрюкского района на 2019 год (тыс. руб.) </vt:lpstr>
      <vt:lpstr>РАСХОДЫ НА КУЛЬТУРУ</vt:lpstr>
      <vt:lpstr>ФУНКЦИОНАЛЬНАЯ СТРУКТУРА РАСХОДОВ В СФЕРЕ КУЛЬТУРЫ НА 2019 ГОД</vt:lpstr>
      <vt:lpstr>Структура расходов бюджета Новотаманского сельского поселения Темрюкского района в разрезе программных и непрограммных расходов в 2019 году </vt:lpstr>
      <vt:lpstr>  Перечень программ Новотаманского сельского поселения Темрюкского района на 2019 год</vt:lpstr>
      <vt:lpstr>   Перечень программ Новотаманского сельского поселения Темрюкского района на 2019 год(продолжение)</vt:lpstr>
      <vt:lpstr>ПОНЯТИЯ И ТЕРМИНЫ</vt:lpstr>
      <vt:lpstr>ПОНЯТИЯ И ТЕРМИНЫ</vt:lpstr>
      <vt:lpstr>ПОНЯТИЯ И ТЕРМИНЫ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PC</dc:creator>
  <cp:lastModifiedBy>User</cp:lastModifiedBy>
  <cp:revision>501</cp:revision>
  <cp:lastPrinted>2019-04-02T07:10:33Z</cp:lastPrinted>
  <dcterms:created xsi:type="dcterms:W3CDTF">2015-10-21T06:14:03Z</dcterms:created>
  <dcterms:modified xsi:type="dcterms:W3CDTF">2019-07-30T12:14:25Z</dcterms:modified>
</cp:coreProperties>
</file>